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77" r:id="rId3"/>
    <p:sldId id="279" r:id="rId4"/>
    <p:sldId id="280" r:id="rId5"/>
    <p:sldId id="281" r:id="rId6"/>
    <p:sldId id="263" r:id="rId7"/>
    <p:sldId id="284" r:id="rId8"/>
    <p:sldId id="288" r:id="rId9"/>
    <p:sldId id="287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6" r:id="rId18"/>
    <p:sldId id="286" r:id="rId19"/>
    <p:sldId id="297" r:id="rId20"/>
    <p:sldId id="298" r:id="rId21"/>
    <p:sldId id="299" r:id="rId22"/>
    <p:sldId id="302" r:id="rId23"/>
    <p:sldId id="300" r:id="rId24"/>
    <p:sldId id="303" r:id="rId25"/>
    <p:sldId id="304" r:id="rId26"/>
    <p:sldId id="269" r:id="rId27"/>
    <p:sldId id="305" r:id="rId28"/>
    <p:sldId id="306" r:id="rId29"/>
  </p:sldIdLst>
  <p:sldSz cx="18288000" cy="10287000"/>
  <p:notesSz cx="6858000" cy="9144000"/>
  <p:embeddedFontLst>
    <p:embeddedFont>
      <p:font typeface="Aharoni" panose="02010803020104030203" pitchFamily="2" charset="-79"/>
      <p:bold r:id="rId31"/>
    </p:embeddedFont>
    <p:embeddedFont>
      <p:font typeface="Arial Rounded MT Bold" panose="020F070403050403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Neue" panose="00000400000000000000" pitchFamily="2" charset="0"/>
      <p:regular r:id="rId37"/>
      <p:italic r:id="rId38"/>
    </p:embeddedFont>
    <p:embeddedFont>
      <p:font typeface="Muli" panose="02000503040000020004" pitchFamily="2" charset="0"/>
      <p:regular r:id="rId39"/>
      <p:italic r:id="rId40"/>
    </p:embeddedFont>
    <p:embeddedFont>
      <p:font typeface="Myriad Pro Light" panose="020B0603030403020204" pitchFamily="34" charset="0"/>
      <p:bold r:id="rId41"/>
      <p:boldItalic r:id="rId42"/>
    </p:embeddedFont>
    <p:embeddedFont>
      <p:font typeface="Roboto" panose="02000000000000000000" pitchFamily="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DD58"/>
    <a:srgbClr val="CF413E"/>
    <a:srgbClr val="000000"/>
    <a:srgbClr val="FFBB56"/>
    <a:srgbClr val="F8F4EB"/>
    <a:srgbClr val="454699"/>
    <a:srgbClr val="FFCC05"/>
    <a:srgbClr val="FFFF66"/>
    <a:srgbClr val="DD9C28"/>
    <a:srgbClr val="8E6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 autoAdjust="0"/>
    <p:restoredTop sz="94622" autoAdjust="0"/>
  </p:normalViewPr>
  <p:slideViewPr>
    <p:cSldViewPr>
      <p:cViewPr varScale="1">
        <p:scale>
          <a:sx n="54" d="100"/>
          <a:sy n="54" d="100"/>
        </p:scale>
        <p:origin x="74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baseline="0" dirty="0">
                <a:effectLst/>
              </a:rPr>
              <a:t>R² Score x 100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FFBB5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02F8-432C-B15B-78F731EFA68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02F8-432C-B15B-78F731EFA683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02F8-432C-B15B-78F731EFA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68.853999999999999</c:v>
                </c:pt>
                <c:pt idx="1">
                  <c:v>64.671000000000006</c:v>
                </c:pt>
                <c:pt idx="2">
                  <c:v>84.853999999999999</c:v>
                </c:pt>
                <c:pt idx="3">
                  <c:v>60.524999999999999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F8-432C-B15B-78F731EFA6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02F8-432C-B15B-78F731EFA68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02F8-432C-B15B-78F731EFA683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02F8-432C-B15B-78F731EFA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64.168999999999997</c:v>
                </c:pt>
                <c:pt idx="1">
                  <c:v>55.813000000000002</c:v>
                </c:pt>
                <c:pt idx="2">
                  <c:v>81.760999999999996</c:v>
                </c:pt>
                <c:pt idx="3">
                  <c:v>60.246000000000002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2F8-432C-B15B-78F731EFA6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2441344"/>
        <c:axId val="442441672"/>
      </c:barChart>
      <c:catAx>
        <c:axId val="44244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Machine Learning Algorithm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672"/>
        <c:crosses val="autoZero"/>
        <c:auto val="1"/>
        <c:lblAlgn val="ctr"/>
        <c:lblOffset val="100"/>
        <c:noMultiLvlLbl val="0"/>
      </c:catAx>
      <c:valAx>
        <c:axId val="442441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baseline="0" dirty="0">
                    <a:effectLst/>
                  </a:rPr>
                  <a:t>R² Score x 100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baseline="0" dirty="0">
                <a:effectLst/>
              </a:rPr>
              <a:t>Root Mean Squared Error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</c:v>
                </c:pt>
              </c:strCache>
            </c:strRef>
          </c:tx>
          <c:spPr>
            <a:solidFill>
              <a:srgbClr val="FFBB5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1868-4610-BFB7-CF167DA8DB7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1868-4610-BFB7-CF167DA8DB7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868-4610-BFB7-CF167DA8DB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171.74299999999999</c:v>
                </c:pt>
                <c:pt idx="1">
                  <c:v>154.23599999999999</c:v>
                </c:pt>
                <c:pt idx="2">
                  <c:v>89.552999999999997</c:v>
                </c:pt>
                <c:pt idx="3">
                  <c:v>183.767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6-4237-9D3A-95B8D98D6E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1868-4610-BFB7-CF167DA8DB7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868-4610-BFB7-CF167DA8DB7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1868-4610-BFB7-CF167DA8DB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174.977</c:v>
                </c:pt>
                <c:pt idx="1">
                  <c:v>194.57599999999999</c:v>
                </c:pt>
                <c:pt idx="2">
                  <c:v>93.144999999999996</c:v>
                </c:pt>
                <c:pt idx="3">
                  <c:v>183.684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68-4610-BFB7-CF167DA8DB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2441344"/>
        <c:axId val="442441672"/>
      </c:barChart>
      <c:catAx>
        <c:axId val="44244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Machine Learning Algorithm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672"/>
        <c:crosses val="autoZero"/>
        <c:auto val="1"/>
        <c:lblAlgn val="ctr"/>
        <c:lblOffset val="100"/>
        <c:noMultiLvlLbl val="0"/>
      </c:catAx>
      <c:valAx>
        <c:axId val="442441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Root Mean Squared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baseline="0" dirty="0">
                <a:effectLst/>
              </a:rPr>
              <a:t>R² Score x 100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FFBB5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A-02F8-432C-B15B-78F731EFA68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02F8-432C-B15B-78F731EFA683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02F8-432C-B15B-78F731EFA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61.591000000000001</c:v>
                </c:pt>
                <c:pt idx="1">
                  <c:v>71.915000000000006</c:v>
                </c:pt>
                <c:pt idx="2">
                  <c:v>74.561000000000007</c:v>
                </c:pt>
                <c:pt idx="3">
                  <c:v>65.343999999999994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F8-432C-B15B-78F731EFA6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02F8-432C-B15B-78F731EFA68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02F8-432C-B15B-78F731EFA683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02F8-432C-B15B-78F731EFA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60.761000000000003</c:v>
                </c:pt>
                <c:pt idx="1">
                  <c:v>70.102999999999994</c:v>
                </c:pt>
                <c:pt idx="2">
                  <c:v>73.111999999999995</c:v>
                </c:pt>
                <c:pt idx="3">
                  <c:v>63.247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2F8-432C-B15B-78F731EFA6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2441344"/>
        <c:axId val="442441672"/>
      </c:barChart>
      <c:catAx>
        <c:axId val="44244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Machine Learning Algorithm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672"/>
        <c:crosses val="autoZero"/>
        <c:auto val="1"/>
        <c:lblAlgn val="ctr"/>
        <c:lblOffset val="100"/>
        <c:noMultiLvlLbl val="0"/>
      </c:catAx>
      <c:valAx>
        <c:axId val="442441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baseline="0" dirty="0">
                    <a:effectLst/>
                  </a:rPr>
                  <a:t>R² Score x 100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baseline="0" dirty="0">
                <a:effectLst/>
              </a:rPr>
              <a:t>Root Mean Squared Error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</c:v>
                </c:pt>
              </c:strCache>
            </c:strRef>
          </c:tx>
          <c:spPr>
            <a:solidFill>
              <a:srgbClr val="FFBB5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1868-4610-BFB7-CF167DA8DB7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1868-4610-BFB7-CF167DA8DB7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868-4610-BFB7-CF167DA8DB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164.137</c:v>
                </c:pt>
                <c:pt idx="1">
                  <c:v>139.21199999999999</c:v>
                </c:pt>
                <c:pt idx="2">
                  <c:v>102.117</c:v>
                </c:pt>
                <c:pt idx="3">
                  <c:v>176.119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6-4237-9D3A-95B8D98D6E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1868-4610-BFB7-CF167DA8DB7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868-4610-BFB7-CF167DA8DB7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1868-4610-BFB7-CF167DA8DB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 Regressor </c:v>
                </c:pt>
                <c:pt idx="2">
                  <c:v>Gradient Boosting Regressor</c:v>
                </c:pt>
                <c:pt idx="3">
                  <c:v>Random Forest Regressor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168.649</c:v>
                </c:pt>
                <c:pt idx="1">
                  <c:v>142.23699999999999</c:v>
                </c:pt>
                <c:pt idx="2">
                  <c:v>105.221</c:v>
                </c:pt>
                <c:pt idx="3">
                  <c:v>177.584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68-4610-BFB7-CF167DA8DB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2441344"/>
        <c:axId val="442441672"/>
      </c:barChart>
      <c:catAx>
        <c:axId val="4424413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Machine Learning Algorithm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672"/>
        <c:crosses val="autoZero"/>
        <c:auto val="1"/>
        <c:lblAlgn val="ctr"/>
        <c:lblOffset val="100"/>
        <c:noMultiLvlLbl val="0"/>
      </c:catAx>
      <c:valAx>
        <c:axId val="442441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Root Mean Squared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44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</c:v>
                </c:pt>
                <c:pt idx="2">
                  <c:v>Gradient Boosting</c:v>
                </c:pt>
                <c:pt idx="3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25.7</c:v>
                </c:pt>
                <c:pt idx="1">
                  <c:v>44.5</c:v>
                </c:pt>
                <c:pt idx="2">
                  <c:v>522.29999999999995</c:v>
                </c:pt>
                <c:pt idx="3">
                  <c:v>211.8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1F-4B2C-88D4-D670DEBC91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Decision Tree</c:v>
                </c:pt>
                <c:pt idx="2">
                  <c:v>Gradient Boosting</c:v>
                </c:pt>
                <c:pt idx="3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29.8</c:v>
                </c:pt>
                <c:pt idx="1">
                  <c:v>47.2</c:v>
                </c:pt>
                <c:pt idx="2">
                  <c:v>545.5</c:v>
                </c:pt>
                <c:pt idx="3">
                  <c:v>235.1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1F-4B2C-88D4-D670DEBC91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5813688"/>
        <c:axId val="735817296"/>
      </c:barChart>
      <c:catAx>
        <c:axId val="735813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Algorithm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817296"/>
        <c:crosses val="autoZero"/>
        <c:auto val="1"/>
        <c:lblAlgn val="ctr"/>
        <c:lblOffset val="100"/>
        <c:noMultiLvlLbl val="0"/>
      </c:catAx>
      <c:valAx>
        <c:axId val="73581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813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3B04-147F-43D1-9E56-D5E785EDCFF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8774D-D6E8-4DDA-ABAE-2181D799E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4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image" Target="../media/image27.pn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chart" Target="../charts/chart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chart" Target="../charts/chart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34.png"/><Relationship Id="rId9" Type="http://schemas.openxmlformats.org/officeDocument/2006/relationships/image" Target="../media/image9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7.png"/><Relationship Id="rId7" Type="http://schemas.openxmlformats.org/officeDocument/2006/relationships/image" Target="../media/image3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50.svg"/><Relationship Id="rId4" Type="http://schemas.openxmlformats.org/officeDocument/2006/relationships/image" Target="../media/image48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axi Wallpapers (62+ pictures)">
            <a:extLst>
              <a:ext uri="{FF2B5EF4-FFF2-40B4-BE49-F238E27FC236}">
                <a16:creationId xmlns:a16="http://schemas.microsoft.com/office/drawing/2014/main" id="{EBF10A8E-0825-408B-990A-5B928E442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 bwMode="auto">
          <a:xfrm>
            <a:off x="0" y="0"/>
            <a:ext cx="18288000" cy="105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FABA15-9490-40E3-8342-FA6C62756792}"/>
              </a:ext>
            </a:extLst>
          </p:cNvPr>
          <p:cNvSpPr/>
          <p:nvPr/>
        </p:nvSpPr>
        <p:spPr>
          <a:xfrm>
            <a:off x="0" y="1333500"/>
            <a:ext cx="18288000" cy="449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71715-8E70-4BA1-8AB9-F09D8F9C7A1C}"/>
              </a:ext>
            </a:extLst>
          </p:cNvPr>
          <p:cNvSpPr/>
          <p:nvPr/>
        </p:nvSpPr>
        <p:spPr>
          <a:xfrm>
            <a:off x="0" y="1333500"/>
            <a:ext cx="18288000" cy="449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188720" y="2799813"/>
            <a:ext cx="17068800" cy="802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4000" b="1" u="none" spc="28" dirty="0">
                <a:solidFill>
                  <a:schemeClr val="bg1">
                    <a:lumMod val="85000"/>
                  </a:schemeClr>
                </a:solidFill>
                <a:latin typeface="HelveticaNeue" panose="00000400000000000000" pitchFamily="2" charset="0"/>
              </a:rPr>
              <a:t>A Data Science approach to analyze and predict Medallion Taxi Demand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49200" y="8575620"/>
            <a:ext cx="4781752" cy="1127060"/>
            <a:chOff x="0" y="0"/>
            <a:chExt cx="3016221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2990822" cy="360680"/>
            </a:xfrm>
            <a:custGeom>
              <a:avLst/>
              <a:gdLst/>
              <a:ahLst/>
              <a:cxnLst/>
              <a:rect l="l" t="t" r="r" b="b"/>
              <a:pathLst>
                <a:path w="2990822" h="360680">
                  <a:moveTo>
                    <a:pt x="2990822" y="180340"/>
                  </a:moveTo>
                  <a:cubicBezTo>
                    <a:pt x="2990822" y="81280"/>
                    <a:pt x="2910812" y="0"/>
                    <a:pt x="2810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810481" y="360680"/>
                  </a:lnTo>
                  <a:cubicBezTo>
                    <a:pt x="2909542" y="360680"/>
                    <a:pt x="2990821" y="279400"/>
                    <a:pt x="2990821" y="180340"/>
                  </a:cubicBezTo>
                  <a:close/>
                </a:path>
              </a:pathLst>
            </a:custGeom>
            <a:solidFill>
              <a:srgbClr val="F8F4EB">
                <a:alpha val="1176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95400" y="1259086"/>
            <a:ext cx="15988219" cy="179478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>
              <a:lnSpc>
                <a:spcPts val="15000"/>
              </a:lnSpc>
            </a:pPr>
            <a:r>
              <a:rPr lang="en-US" sz="10400" spc="-125" dirty="0">
                <a:solidFill>
                  <a:srgbClr val="FFBB5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Myriad Pro Light" panose="020B0603030403020204" pitchFamily="34" charset="0"/>
              </a:rPr>
              <a:t>DaTAXI Science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0C548766-55B3-4A33-81AB-A01AFC422568}"/>
              </a:ext>
            </a:extLst>
          </p:cNvPr>
          <p:cNvSpPr txBox="1"/>
          <p:nvPr/>
        </p:nvSpPr>
        <p:spPr>
          <a:xfrm>
            <a:off x="7613109" y="4914900"/>
            <a:ext cx="3352800" cy="813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sz="4000" b="1" u="none" spc="28" dirty="0">
                <a:solidFill>
                  <a:srgbClr val="F8F4EB"/>
                </a:solidFill>
                <a:latin typeface="HelveticaNeue" panose="00000400000000000000" pitchFamily="2" charset="0"/>
              </a:rPr>
              <a:t>Jishu Basak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5001E-3EE8-47D3-BFF8-4FF5D59AE784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1:  Taxi Demand based on Borough and Zone: Pick Up vs Drop 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9E5F2C-E02C-4409-9237-EB47A9DA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432086"/>
            <a:ext cx="12678911" cy="6636503"/>
          </a:xfrm>
          <a:prstGeom prst="rect">
            <a:avLst/>
          </a:prstGeom>
        </p:spPr>
      </p:pic>
      <p:pic>
        <p:nvPicPr>
          <p:cNvPr id="14" name="Picture 13" descr="A car parked in a parking lot&#10;&#10;Description automatically generated">
            <a:extLst>
              <a:ext uri="{FF2B5EF4-FFF2-40B4-BE49-F238E27FC236}">
                <a16:creationId xmlns:a16="http://schemas.microsoft.com/office/drawing/2014/main" id="{ECBC93A5-BB2A-4B63-B193-BDB453EE9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6" name="Graphic 15" descr="Bar chart">
            <a:extLst>
              <a:ext uri="{FF2B5EF4-FFF2-40B4-BE49-F238E27FC236}">
                <a16:creationId xmlns:a16="http://schemas.microsoft.com/office/drawing/2014/main" id="{D8524BEB-4D6F-4520-96C2-378B811A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1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C306A-FDD2-4998-9D0F-C3C2876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649048"/>
            <a:ext cx="13643564" cy="624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407360-E3AF-4884-B009-CD694F297386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1:  Taxi Demand based on Borough and Zone: Pick Up vs Drop Off</a:t>
            </a:r>
          </a:p>
        </p:txBody>
      </p:sp>
      <p:pic>
        <p:nvPicPr>
          <p:cNvPr id="12" name="Picture 11" descr="A car parked in a parking lot&#10;&#10;Description automatically generated">
            <a:extLst>
              <a:ext uri="{FF2B5EF4-FFF2-40B4-BE49-F238E27FC236}">
                <a16:creationId xmlns:a16="http://schemas.microsoft.com/office/drawing/2014/main" id="{3F7BE400-A04A-4500-AAE9-F950FEC9A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D2E7060C-6F3A-4A67-B4C6-7186F4B9B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73288-1853-49D9-9980-D59C8851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60628"/>
            <a:ext cx="6934200" cy="6861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1:  Taxi Demand based on Borough and Zone: Pick Up vs Drop Off</a:t>
            </a:r>
          </a:p>
        </p:txBody>
      </p:sp>
      <p:pic>
        <p:nvPicPr>
          <p:cNvPr id="13" name="Picture 12" descr="A car parked in a parking lot&#10;&#10;Description automatically generated">
            <a:extLst>
              <a:ext uri="{FF2B5EF4-FFF2-40B4-BE49-F238E27FC236}">
                <a16:creationId xmlns:a16="http://schemas.microsoft.com/office/drawing/2014/main" id="{EC435F2E-C82A-41E9-BA93-4CDC55867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5" name="Graphic 14" descr="Bar chart">
            <a:extLst>
              <a:ext uri="{FF2B5EF4-FFF2-40B4-BE49-F238E27FC236}">
                <a16:creationId xmlns:a16="http://schemas.microsoft.com/office/drawing/2014/main" id="{7CFFBF53-9CB4-464D-80FD-42006D589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2:  Taxi Demand based on Time: Pick Up vs Drop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EDA85-2649-4437-8A30-FD2DBBA5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460569"/>
            <a:ext cx="12751959" cy="6425625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A3DF3FCE-D074-44B5-879D-FCCE815EB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AA8EE4EA-7EDE-441C-85FB-43499B3A4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8BE4C1-CF35-4C40-868C-00449B965C3F}"/>
              </a:ext>
            </a:extLst>
          </p:cNvPr>
          <p:cNvSpPr/>
          <p:nvPr/>
        </p:nvSpPr>
        <p:spPr>
          <a:xfrm>
            <a:off x="11811000" y="4305300"/>
            <a:ext cx="762000" cy="947266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EB183D-F2F2-47EF-8DBB-A1BEFF2FB98C}"/>
              </a:ext>
            </a:extLst>
          </p:cNvPr>
          <p:cNvSpPr/>
          <p:nvPr/>
        </p:nvSpPr>
        <p:spPr>
          <a:xfrm>
            <a:off x="5943600" y="8496300"/>
            <a:ext cx="762000" cy="94726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7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Insight 3:  Taxi Demand based on Distance: Short vs Long Distance Trips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050CA5-F37B-484A-89E9-797531D6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7" y="3442275"/>
            <a:ext cx="13763527" cy="6844725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EB42400E-8527-4D45-BC66-E699601D8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15A4353E-3DE7-4E12-9EF3-A9EA56E1C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CEF084-AA7D-4985-A398-630B8359D924}"/>
              </a:ext>
            </a:extLst>
          </p:cNvPr>
          <p:cNvSpPr txBox="1"/>
          <p:nvPr/>
        </p:nvSpPr>
        <p:spPr>
          <a:xfrm>
            <a:off x="14448202" y="3077458"/>
            <a:ext cx="3750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54699"/>
                </a:solidFill>
              </a:rPr>
              <a:t>Trips longer  than 30 miles are considered Long Trip else it’s a short trip</a:t>
            </a:r>
          </a:p>
        </p:txBody>
      </p:sp>
    </p:spTree>
    <p:extLst>
      <p:ext uri="{BB962C8B-B14F-4D97-AF65-F5344CB8AC3E}">
        <p14:creationId xmlns:p14="http://schemas.microsoft.com/office/powerpoint/2010/main" val="140928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3:  Taxi Demand based on Distance: Short vs Long Distance Trips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0D9B-9E3E-4BBE-AFEE-934308191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"/>
          <a:stretch/>
        </p:blipFill>
        <p:spPr>
          <a:xfrm>
            <a:off x="182895" y="3314700"/>
            <a:ext cx="13914105" cy="6713024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FD134DE7-A94E-497A-8DE2-0E0925CA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FF0AD579-52F5-4B3B-B9C9-48C6CC714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3:  Taxi Demand based on Distance: Short vs Long Distance Trips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4BDB9-4175-4C4F-A14B-9A17132E7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"/>
          <a:stretch/>
        </p:blipFill>
        <p:spPr>
          <a:xfrm>
            <a:off x="99947" y="3343902"/>
            <a:ext cx="14525295" cy="6943098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AEF19BD9-F17E-4745-B41A-AFCEB36A9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6A829D4D-DC77-4FF5-B808-6C35317B4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4A58-3FA0-4D9E-83B6-8806F3BF3429}"/>
              </a:ext>
            </a:extLst>
          </p:cNvPr>
          <p:cNvSpPr txBox="1"/>
          <p:nvPr/>
        </p:nvSpPr>
        <p:spPr>
          <a:xfrm>
            <a:off x="533400" y="2628900"/>
            <a:ext cx="1280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54699"/>
                </a:solidFill>
              </a:rPr>
              <a:t>Insight 3:  Taxi Demand based on Distance: Short vs Long Distance Trips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2FB4E-B1D9-4533-8779-CA727920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3783"/>
            <a:ext cx="14407342" cy="6953108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FA02FADE-4392-4B4F-8097-C39B55A43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8B32C59A-F502-4228-AA87-1C2255884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4AB74202-41C5-4F08-BEE9-4F2762F40C6A}"/>
              </a:ext>
            </a:extLst>
          </p:cNvPr>
          <p:cNvSpPr/>
          <p:nvPr/>
        </p:nvSpPr>
        <p:spPr>
          <a:xfrm>
            <a:off x="7115586" y="419100"/>
            <a:ext cx="3552414" cy="1169031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9A729E57-D0AE-40C4-8F36-C62AF3B6B47C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905ADDA-CCD2-424C-A0EB-E3FBB197236B}"/>
              </a:ext>
            </a:extLst>
          </p:cNvPr>
          <p:cNvGrpSpPr/>
          <p:nvPr/>
        </p:nvGrpSpPr>
        <p:grpSpPr>
          <a:xfrm>
            <a:off x="685177" y="4686300"/>
            <a:ext cx="4344023" cy="3951045"/>
            <a:chOff x="685177" y="4686300"/>
            <a:chExt cx="4344023" cy="3951045"/>
          </a:xfrm>
        </p:grpSpPr>
        <p:pic>
          <p:nvPicPr>
            <p:cNvPr id="45" name="Graphic 44" descr="Oil Rig">
              <a:extLst>
                <a:ext uri="{FF2B5EF4-FFF2-40B4-BE49-F238E27FC236}">
                  <a16:creationId xmlns:a16="http://schemas.microsoft.com/office/drawing/2014/main" id="{2196ECF1-70DE-46F3-9E9F-AE54E5CE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0200" y="4686300"/>
              <a:ext cx="1832558" cy="1832558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D4EE80-87D5-4ED6-A2DE-03E77AED44E8}"/>
                </a:ext>
              </a:extLst>
            </p:cNvPr>
            <p:cNvGrpSpPr/>
            <p:nvPr/>
          </p:nvGrpSpPr>
          <p:grpSpPr>
            <a:xfrm>
              <a:off x="685177" y="6661854"/>
              <a:ext cx="4344023" cy="1975491"/>
              <a:chOff x="227977" y="6743700"/>
              <a:chExt cx="4344023" cy="197549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CDED3D-2B79-4EB9-B050-6578694FE0E1}"/>
                  </a:ext>
                </a:extLst>
              </p:cNvPr>
              <p:cNvSpPr txBox="1"/>
              <p:nvPr/>
            </p:nvSpPr>
            <p:spPr>
              <a:xfrm>
                <a:off x="227977" y="6743700"/>
                <a:ext cx="4344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454699"/>
                    </a:solidFill>
                  </a:rPr>
                  <a:t>Feature Extraction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AD0336-4478-4172-BE42-2627D1604264}"/>
                  </a:ext>
                </a:extLst>
              </p:cNvPr>
              <p:cNvSpPr txBox="1"/>
              <p:nvPr/>
            </p:nvSpPr>
            <p:spPr>
              <a:xfrm>
                <a:off x="227977" y="7518862"/>
                <a:ext cx="43440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Month, Day, Hour, Pickup Location, Passenger Count, Total Amount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E03F7A-2FDC-49B2-AA4A-3536B3BFC24D}"/>
              </a:ext>
            </a:extLst>
          </p:cNvPr>
          <p:cNvGrpSpPr/>
          <p:nvPr/>
        </p:nvGrpSpPr>
        <p:grpSpPr>
          <a:xfrm>
            <a:off x="6895477" y="4686300"/>
            <a:ext cx="4420223" cy="4246741"/>
            <a:chOff x="6758317" y="4840233"/>
            <a:chExt cx="4420223" cy="42467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1857E-053E-4EC0-A0E0-46E762429D9E}"/>
                </a:ext>
              </a:extLst>
            </p:cNvPr>
            <p:cNvSpPr txBox="1"/>
            <p:nvPr/>
          </p:nvSpPr>
          <p:spPr>
            <a:xfrm>
              <a:off x="6758317" y="7517314"/>
              <a:ext cx="434402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Grouping Total Amount and Passenger Count by Month, Day, Hour and Pickup location with Sum as aggregator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DDF898-90B1-4F85-AB2A-381BF6297663}"/>
                </a:ext>
              </a:extLst>
            </p:cNvPr>
            <p:cNvSpPr txBox="1"/>
            <p:nvPr/>
          </p:nvSpPr>
          <p:spPr>
            <a:xfrm>
              <a:off x="6834517" y="6742926"/>
              <a:ext cx="434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454699"/>
                  </a:solidFill>
                </a:rPr>
                <a:t>Feature Grouping</a:t>
              </a:r>
            </a:p>
          </p:txBody>
        </p:sp>
        <p:pic>
          <p:nvPicPr>
            <p:cNvPr id="59" name="Graphic 58" descr="Network">
              <a:extLst>
                <a:ext uri="{FF2B5EF4-FFF2-40B4-BE49-F238E27FC236}">
                  <a16:creationId xmlns:a16="http://schemas.microsoft.com/office/drawing/2014/main" id="{FB5A8632-1C3E-40D4-93CB-C3A5449D1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72400" y="4840233"/>
              <a:ext cx="1678279" cy="167827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6F4B1E-F535-4329-8BA4-608F890D72EC}"/>
              </a:ext>
            </a:extLst>
          </p:cNvPr>
          <p:cNvGrpSpPr/>
          <p:nvPr/>
        </p:nvGrpSpPr>
        <p:grpSpPr>
          <a:xfrm>
            <a:off x="13181977" y="4686300"/>
            <a:ext cx="4344023" cy="3580165"/>
            <a:chOff x="13029577" y="4768146"/>
            <a:chExt cx="4344023" cy="3580165"/>
          </a:xfrm>
        </p:grpSpPr>
        <p:pic>
          <p:nvPicPr>
            <p:cNvPr id="38" name="Graphic 37" descr="Toggle">
              <a:extLst>
                <a:ext uri="{FF2B5EF4-FFF2-40B4-BE49-F238E27FC236}">
                  <a16:creationId xmlns:a16="http://schemas.microsoft.com/office/drawing/2014/main" id="{5B9CC899-DE77-4448-98E5-0BB12264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20800" y="4768146"/>
              <a:ext cx="1832558" cy="183255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DE5E53-C916-4BB3-8B4A-F017A739D163}"/>
                </a:ext>
              </a:extLst>
            </p:cNvPr>
            <p:cNvSpPr txBox="1"/>
            <p:nvPr/>
          </p:nvSpPr>
          <p:spPr>
            <a:xfrm>
              <a:off x="13029577" y="6742926"/>
              <a:ext cx="434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454699"/>
                  </a:solidFill>
                </a:rPr>
                <a:t>Feature Conversion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5CF1E0-2FA1-4303-AAD7-1EAAF5F68D12}"/>
                </a:ext>
              </a:extLst>
            </p:cNvPr>
            <p:cNvSpPr txBox="1"/>
            <p:nvPr/>
          </p:nvSpPr>
          <p:spPr>
            <a:xfrm>
              <a:off x="13029577" y="7517314"/>
              <a:ext cx="4344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String Indexing, One Hot Encoding and Vector Assembly</a:t>
              </a:r>
            </a:p>
          </p:txBody>
        </p:sp>
      </p:grpSp>
      <p:pic>
        <p:nvPicPr>
          <p:cNvPr id="65" name="Graphic 64" descr="Research">
            <a:extLst>
              <a:ext uri="{FF2B5EF4-FFF2-40B4-BE49-F238E27FC236}">
                <a16:creationId xmlns:a16="http://schemas.microsoft.com/office/drawing/2014/main" id="{2B9439A2-A3E1-4E79-B147-682F9D18C3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7011" y="1619472"/>
            <a:ext cx="799301" cy="7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461927-A778-4505-A5EC-BB88778AEDB7}"/>
              </a:ext>
            </a:extLst>
          </p:cNvPr>
          <p:cNvGrpSpPr/>
          <p:nvPr/>
        </p:nvGrpSpPr>
        <p:grpSpPr>
          <a:xfrm>
            <a:off x="2979025" y="3495674"/>
            <a:ext cx="3766974" cy="3438525"/>
            <a:chOff x="2633827" y="3467099"/>
            <a:chExt cx="3766974" cy="3438525"/>
          </a:xfrm>
          <a:solidFill>
            <a:srgbClr val="454699"/>
          </a:solidFill>
        </p:grpSpPr>
        <p:pic>
          <p:nvPicPr>
            <p:cNvPr id="9" name="Graphic 8" descr="Group of people">
              <a:extLst>
                <a:ext uri="{FF2B5EF4-FFF2-40B4-BE49-F238E27FC236}">
                  <a16:creationId xmlns:a16="http://schemas.microsoft.com/office/drawing/2014/main" id="{CEF211B3-4F57-4400-A070-892F6C47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62276" y="3467099"/>
              <a:ext cx="3438525" cy="3438525"/>
            </a:xfrm>
            <a:prstGeom prst="rect">
              <a:avLst/>
            </a:prstGeom>
          </p:spPr>
        </p:pic>
        <p:pic>
          <p:nvPicPr>
            <p:cNvPr id="16" name="Graphic 15" descr="Target">
              <a:extLst>
                <a:ext uri="{FF2B5EF4-FFF2-40B4-BE49-F238E27FC236}">
                  <a16:creationId xmlns:a16="http://schemas.microsoft.com/office/drawing/2014/main" id="{FF401D56-D519-42CD-AE48-388A28F7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3827" y="3467099"/>
              <a:ext cx="1447800" cy="14478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E4DDE7-0AC7-434E-A677-C89F06DD1A60}"/>
              </a:ext>
            </a:extLst>
          </p:cNvPr>
          <p:cNvGrpSpPr/>
          <p:nvPr/>
        </p:nvGrpSpPr>
        <p:grpSpPr>
          <a:xfrm>
            <a:off x="11625262" y="3467099"/>
            <a:ext cx="3700462" cy="3427429"/>
            <a:chOff x="11625262" y="3467099"/>
            <a:chExt cx="3700462" cy="3427429"/>
          </a:xfrm>
          <a:solidFill>
            <a:srgbClr val="454699"/>
          </a:solidFill>
        </p:grpSpPr>
        <p:pic>
          <p:nvPicPr>
            <p:cNvPr id="14" name="Graphic 13" descr="Dollar">
              <a:extLst>
                <a:ext uri="{FF2B5EF4-FFF2-40B4-BE49-F238E27FC236}">
                  <a16:creationId xmlns:a16="http://schemas.microsoft.com/office/drawing/2014/main" id="{B3EDF56E-DCEB-4EC5-890D-79C1DFF49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49124" y="3617928"/>
              <a:ext cx="3276600" cy="3276600"/>
            </a:xfrm>
            <a:prstGeom prst="rect">
              <a:avLst/>
            </a:prstGeom>
          </p:spPr>
        </p:pic>
        <p:pic>
          <p:nvPicPr>
            <p:cNvPr id="23" name="Graphic 22" descr="Target">
              <a:extLst>
                <a:ext uri="{FF2B5EF4-FFF2-40B4-BE49-F238E27FC236}">
                  <a16:creationId xmlns:a16="http://schemas.microsoft.com/office/drawing/2014/main" id="{41D2CA2C-C87A-4DD2-9604-E9373B91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25262" y="3467099"/>
              <a:ext cx="1447800" cy="14478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A56E8AF-607E-4E3E-8D42-97E4BAEB7768}"/>
              </a:ext>
            </a:extLst>
          </p:cNvPr>
          <p:cNvSpPr txBox="1"/>
          <p:nvPr/>
        </p:nvSpPr>
        <p:spPr>
          <a:xfrm>
            <a:off x="1600200" y="715241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54699"/>
                </a:solidFill>
              </a:rPr>
              <a:t>Predicting Passenger Demand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F1761-3569-4092-884D-50409081DCBF}"/>
              </a:ext>
            </a:extLst>
          </p:cNvPr>
          <p:cNvSpPr txBox="1"/>
          <p:nvPr/>
        </p:nvSpPr>
        <p:spPr>
          <a:xfrm>
            <a:off x="10346203" y="715241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54699"/>
                </a:solidFill>
              </a:rPr>
              <a:t>Predicting Gross Revenue Demand</a:t>
            </a:r>
          </a:p>
        </p:txBody>
      </p:sp>
      <p:pic>
        <p:nvPicPr>
          <p:cNvPr id="36" name="Graphic 35" descr="Badge">
            <a:extLst>
              <a:ext uri="{FF2B5EF4-FFF2-40B4-BE49-F238E27FC236}">
                <a16:creationId xmlns:a16="http://schemas.microsoft.com/office/drawing/2014/main" id="{0FE26AC3-E47E-45B9-AE33-AF851F4CF0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22793" y="5791199"/>
            <a:ext cx="914400" cy="1143000"/>
          </a:xfrm>
          <a:prstGeom prst="rect">
            <a:avLst/>
          </a:prstGeom>
        </p:spPr>
      </p:pic>
      <p:pic>
        <p:nvPicPr>
          <p:cNvPr id="39" name="Graphic 38" descr="Badge 1">
            <a:extLst>
              <a:ext uri="{FF2B5EF4-FFF2-40B4-BE49-F238E27FC236}">
                <a16:creationId xmlns:a16="http://schemas.microsoft.com/office/drawing/2014/main" id="{B7900AB1-A54C-42B7-B49E-CC3A485603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8850" y="5791199"/>
            <a:ext cx="914400" cy="1143000"/>
          </a:xfrm>
          <a:prstGeom prst="rect">
            <a:avLst/>
          </a:prstGeom>
        </p:spPr>
      </p:pic>
      <p:pic>
        <p:nvPicPr>
          <p:cNvPr id="40" name="Graphic 39" descr="Gears">
            <a:extLst>
              <a:ext uri="{FF2B5EF4-FFF2-40B4-BE49-F238E27FC236}">
                <a16:creationId xmlns:a16="http://schemas.microsoft.com/office/drawing/2014/main" id="{653EFB0C-DC92-4764-8F53-D973D6CF1A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5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F6F2E-19C9-4260-9591-191E10BA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85" y="-32238"/>
            <a:ext cx="18305585" cy="10333229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487FA5D-AE5D-40C0-A697-4529A3947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r="2507"/>
          <a:stretch/>
        </p:blipFill>
        <p:spPr bwMode="auto">
          <a:xfrm>
            <a:off x="6629400" y="-39858"/>
            <a:ext cx="11902440" cy="10287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F4CDA78-B473-4BD5-AF20-7913CDE5E487}"/>
              </a:ext>
            </a:extLst>
          </p:cNvPr>
          <p:cNvGrpSpPr/>
          <p:nvPr/>
        </p:nvGrpSpPr>
        <p:grpSpPr>
          <a:xfrm>
            <a:off x="1034775" y="723900"/>
            <a:ext cx="5032532" cy="1849013"/>
            <a:chOff x="1034775" y="844790"/>
            <a:chExt cx="5032532" cy="18490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3BA16B-06C3-4989-8B97-5E9824015F4D}"/>
                </a:ext>
              </a:extLst>
            </p:cNvPr>
            <p:cNvSpPr/>
            <p:nvPr/>
          </p:nvSpPr>
          <p:spPr>
            <a:xfrm>
              <a:off x="1034775" y="1770473"/>
              <a:ext cx="503253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~</a:t>
              </a:r>
              <a:r>
                <a:rPr lang="en-US" sz="54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200M </a:t>
              </a:r>
              <a:r>
                <a:rPr lang="en-US" sz="540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Taxi Rides</a:t>
              </a:r>
              <a:endParaRPr lang="en-US" sz="5400" b="0" cap="none" spc="0" dirty="0">
                <a:ln w="0"/>
                <a:solidFill>
                  <a:srgbClr val="DD9C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Graphic 10" descr="Taxi">
              <a:extLst>
                <a:ext uri="{FF2B5EF4-FFF2-40B4-BE49-F238E27FC236}">
                  <a16:creationId xmlns:a16="http://schemas.microsoft.com/office/drawing/2014/main" id="{773A59E9-F6F3-44BE-87C7-710152FC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71800" y="844790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EF3513-668E-4DCF-8CF8-09D818459405}"/>
              </a:ext>
            </a:extLst>
          </p:cNvPr>
          <p:cNvGrpSpPr/>
          <p:nvPr/>
        </p:nvGrpSpPr>
        <p:grpSpPr>
          <a:xfrm>
            <a:off x="1740447" y="3619500"/>
            <a:ext cx="3868816" cy="2631751"/>
            <a:chOff x="1740447" y="3771900"/>
            <a:chExt cx="3868816" cy="26317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F73E96-067D-4942-BEDE-E13544A4B158}"/>
                </a:ext>
              </a:extLst>
            </p:cNvPr>
            <p:cNvSpPr/>
            <p:nvPr/>
          </p:nvSpPr>
          <p:spPr>
            <a:xfrm>
              <a:off x="1740447" y="4649325"/>
              <a:ext cx="3868816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~</a:t>
              </a:r>
              <a:r>
                <a:rPr lang="en-US" sz="54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170K </a:t>
              </a:r>
              <a:r>
                <a:rPr lang="en-US" sz="540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Taxi </a:t>
              </a:r>
            </a:p>
            <a:p>
              <a:pPr algn="ctr"/>
              <a:r>
                <a:rPr lang="en-US" sz="540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Professionals</a:t>
              </a:r>
              <a:endParaRPr lang="en-US" sz="5400" b="0" cap="none" spc="0" dirty="0">
                <a:ln w="0"/>
                <a:solidFill>
                  <a:srgbClr val="DD9C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4" name="Graphic 13" descr="User">
              <a:extLst>
                <a:ext uri="{FF2B5EF4-FFF2-40B4-BE49-F238E27FC236}">
                  <a16:creationId xmlns:a16="http://schemas.microsoft.com/office/drawing/2014/main" id="{9C00EB66-AE8B-455B-9588-2912F6CC6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17655" y="3771900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4052F2-66FA-45C4-B55B-BFF921E8A892}"/>
              </a:ext>
            </a:extLst>
          </p:cNvPr>
          <p:cNvGrpSpPr/>
          <p:nvPr/>
        </p:nvGrpSpPr>
        <p:grpSpPr>
          <a:xfrm>
            <a:off x="1527586" y="7200900"/>
            <a:ext cx="4086440" cy="2668726"/>
            <a:chOff x="1527586" y="7328002"/>
            <a:chExt cx="4086440" cy="26687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307AEC-872E-4B36-B4E1-87F5998E14DA}"/>
                </a:ext>
              </a:extLst>
            </p:cNvPr>
            <p:cNvSpPr/>
            <p:nvPr/>
          </p:nvSpPr>
          <p:spPr>
            <a:xfrm>
              <a:off x="1527586" y="8242402"/>
              <a:ext cx="4086440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~$ </a:t>
              </a:r>
              <a:r>
                <a:rPr lang="en-US" sz="5400" b="0" cap="none" spc="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1.8B </a:t>
              </a:r>
              <a:r>
                <a:rPr lang="en-US" sz="540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Gross </a:t>
              </a:r>
            </a:p>
            <a:p>
              <a:pPr algn="ctr"/>
              <a:r>
                <a:rPr lang="en-US" sz="5400" dirty="0">
                  <a:ln w="0"/>
                  <a:solidFill>
                    <a:srgbClr val="DD9C2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Income</a:t>
              </a:r>
              <a:endParaRPr lang="en-US" sz="5400" b="0" cap="none" spc="0" dirty="0">
                <a:ln w="0"/>
                <a:solidFill>
                  <a:srgbClr val="DD9C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7" name="Graphic 16" descr="Dollar">
              <a:extLst>
                <a:ext uri="{FF2B5EF4-FFF2-40B4-BE49-F238E27FC236}">
                  <a16:creationId xmlns:a16="http://schemas.microsoft.com/office/drawing/2014/main" id="{666E6083-8678-4B31-BDF9-B8B389D5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17655" y="7328002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8795296-5104-43AF-868B-D4AA17E63195}"/>
              </a:ext>
            </a:extLst>
          </p:cNvPr>
          <p:cNvSpPr/>
          <p:nvPr/>
        </p:nvSpPr>
        <p:spPr>
          <a:xfrm>
            <a:off x="-55861" y="9927638"/>
            <a:ext cx="316689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DD9C2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Based on 2017 NYC Yellow Trip Data</a:t>
            </a:r>
            <a:endParaRPr lang="en-US" b="0" cap="none" spc="0" dirty="0">
              <a:ln w="0"/>
              <a:solidFill>
                <a:srgbClr val="DD9C2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941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56E8AF-607E-4E3E-8D42-97E4BAEB7768}"/>
              </a:ext>
            </a:extLst>
          </p:cNvPr>
          <p:cNvSpPr txBox="1"/>
          <p:nvPr/>
        </p:nvSpPr>
        <p:spPr>
          <a:xfrm>
            <a:off x="2997390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Architecture -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0FF2B7-D1C7-4064-875E-07C795C9AEF4}"/>
              </a:ext>
            </a:extLst>
          </p:cNvPr>
          <p:cNvSpPr/>
          <p:nvPr/>
        </p:nvSpPr>
        <p:spPr>
          <a:xfrm>
            <a:off x="1716555" y="5026398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Set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EF3EBD-67D0-4FAD-9D60-8DBD7E6603E8}"/>
              </a:ext>
            </a:extLst>
          </p:cNvPr>
          <p:cNvSpPr/>
          <p:nvPr/>
        </p:nvSpPr>
        <p:spPr>
          <a:xfrm>
            <a:off x="5589370" y="4988298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Pre-processing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96BF9E-BB7E-469C-9386-5CCA857921C8}"/>
              </a:ext>
            </a:extLst>
          </p:cNvPr>
          <p:cNvSpPr/>
          <p:nvPr/>
        </p:nvSpPr>
        <p:spPr>
          <a:xfrm>
            <a:off x="9462185" y="5026398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Engineering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C91B24-573D-4F50-AF12-E67838B1F5EB}"/>
              </a:ext>
            </a:extLst>
          </p:cNvPr>
          <p:cNvSpPr/>
          <p:nvPr/>
        </p:nvSpPr>
        <p:spPr>
          <a:xfrm>
            <a:off x="13335000" y="4988298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Learning Algorithm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ABF165-A44B-47C0-9A61-B3D8E059215C}"/>
              </a:ext>
            </a:extLst>
          </p:cNvPr>
          <p:cNvSpPr/>
          <p:nvPr/>
        </p:nvSpPr>
        <p:spPr>
          <a:xfrm>
            <a:off x="13335000" y="6823575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Hyperparameter Optimization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51AA36-E780-4D5F-AA82-61B56A73C508}"/>
              </a:ext>
            </a:extLst>
          </p:cNvPr>
          <p:cNvSpPr/>
          <p:nvPr/>
        </p:nvSpPr>
        <p:spPr>
          <a:xfrm>
            <a:off x="9462185" y="6823575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Final Model Evaluation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C81A8B-A9B8-470C-B847-FBD9C968ECEA}"/>
              </a:ext>
            </a:extLst>
          </p:cNvPr>
          <p:cNvSpPr/>
          <p:nvPr/>
        </p:nvSpPr>
        <p:spPr>
          <a:xfrm>
            <a:off x="5589370" y="6806855"/>
            <a:ext cx="2819400" cy="102662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Prediction</a:t>
            </a:r>
          </a:p>
        </p:txBody>
      </p:sp>
      <p:pic>
        <p:nvPicPr>
          <p:cNvPr id="41" name="Graphic 40" descr="Caret Down">
            <a:extLst>
              <a:ext uri="{FF2B5EF4-FFF2-40B4-BE49-F238E27FC236}">
                <a16:creationId xmlns:a16="http://schemas.microsoft.com/office/drawing/2014/main" id="{F63D004B-0C0A-4EA3-A87E-6D994E1F8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605462" y="5138622"/>
            <a:ext cx="914400" cy="914400"/>
          </a:xfrm>
          <a:prstGeom prst="rect">
            <a:avLst/>
          </a:prstGeom>
        </p:spPr>
      </p:pic>
      <p:pic>
        <p:nvPicPr>
          <p:cNvPr id="45" name="Graphic 44" descr="Caret Down">
            <a:extLst>
              <a:ext uri="{FF2B5EF4-FFF2-40B4-BE49-F238E27FC236}">
                <a16:creationId xmlns:a16="http://schemas.microsoft.com/office/drawing/2014/main" id="{2AD5F767-95C8-4B08-9A74-4128BF917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547785" y="5138621"/>
            <a:ext cx="914400" cy="914400"/>
          </a:xfrm>
          <a:prstGeom prst="rect">
            <a:avLst/>
          </a:prstGeom>
        </p:spPr>
      </p:pic>
      <p:pic>
        <p:nvPicPr>
          <p:cNvPr id="47" name="Graphic 46" descr="Caret Down">
            <a:extLst>
              <a:ext uri="{FF2B5EF4-FFF2-40B4-BE49-F238E27FC236}">
                <a16:creationId xmlns:a16="http://schemas.microsoft.com/office/drawing/2014/main" id="{23584AE5-59FD-4E42-B99F-6C85B3836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2420600" y="5100522"/>
            <a:ext cx="914400" cy="914400"/>
          </a:xfrm>
          <a:prstGeom prst="rect">
            <a:avLst/>
          </a:prstGeom>
        </p:spPr>
      </p:pic>
      <p:pic>
        <p:nvPicPr>
          <p:cNvPr id="49" name="Graphic 48" descr="Caret Down">
            <a:extLst>
              <a:ext uri="{FF2B5EF4-FFF2-40B4-BE49-F238E27FC236}">
                <a16:creationId xmlns:a16="http://schemas.microsoft.com/office/drawing/2014/main" id="{EC4C258A-82F2-410B-A655-CC57673F0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9532" y="5962049"/>
            <a:ext cx="914400" cy="914400"/>
          </a:xfrm>
          <a:prstGeom prst="rect">
            <a:avLst/>
          </a:prstGeom>
        </p:spPr>
      </p:pic>
      <p:pic>
        <p:nvPicPr>
          <p:cNvPr id="51" name="Graphic 50" descr="Caret Down">
            <a:extLst>
              <a:ext uri="{FF2B5EF4-FFF2-40B4-BE49-F238E27FC236}">
                <a16:creationId xmlns:a16="http://schemas.microsoft.com/office/drawing/2014/main" id="{CE949FCE-E78E-4CFF-9732-BEDA0A4C6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420600" y="6935799"/>
            <a:ext cx="914400" cy="914400"/>
          </a:xfrm>
          <a:prstGeom prst="rect">
            <a:avLst/>
          </a:prstGeom>
        </p:spPr>
      </p:pic>
      <p:pic>
        <p:nvPicPr>
          <p:cNvPr id="55" name="Graphic 54" descr="Caret Down">
            <a:extLst>
              <a:ext uri="{FF2B5EF4-FFF2-40B4-BE49-F238E27FC236}">
                <a16:creationId xmlns:a16="http://schemas.microsoft.com/office/drawing/2014/main" id="{3D46080C-A879-49E5-B9CE-8F69F6B62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530280" y="6914567"/>
            <a:ext cx="914400" cy="914400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5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18288000" cy="78867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CA16D7-1747-4171-A2A4-DEFBF41D45D0}"/>
              </a:ext>
            </a:extLst>
          </p:cNvPr>
          <p:cNvSpPr/>
          <p:nvPr/>
        </p:nvSpPr>
        <p:spPr>
          <a:xfrm>
            <a:off x="7083684" y="3532548"/>
            <a:ext cx="4124326" cy="5929860"/>
          </a:xfrm>
          <a:prstGeom prst="round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2D6DE6-B06E-4A61-B0BE-6AABE46ACB4A}"/>
              </a:ext>
            </a:extLst>
          </p:cNvPr>
          <p:cNvSpPr/>
          <p:nvPr/>
        </p:nvSpPr>
        <p:spPr>
          <a:xfrm>
            <a:off x="152400" y="5575931"/>
            <a:ext cx="2591423" cy="1676400"/>
          </a:xfrm>
          <a:prstGeom prst="round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Preprocessed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11B8D8-AA49-4D2A-ACF1-4C870BF0C8C1}"/>
              </a:ext>
            </a:extLst>
          </p:cNvPr>
          <p:cNvSpPr/>
          <p:nvPr/>
        </p:nvSpPr>
        <p:spPr>
          <a:xfrm>
            <a:off x="3505823" y="3543300"/>
            <a:ext cx="2779221" cy="5931936"/>
          </a:xfrm>
          <a:prstGeom prst="round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9828BA-0DB5-433A-AEC4-DF74CA8D5FA4}"/>
              </a:ext>
            </a:extLst>
          </p:cNvPr>
          <p:cNvSpPr/>
          <p:nvPr/>
        </p:nvSpPr>
        <p:spPr>
          <a:xfrm>
            <a:off x="3810001" y="3700325"/>
            <a:ext cx="2182380" cy="1676400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String Indexer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A27970-2E34-482B-A880-0A221A978FB8}"/>
              </a:ext>
            </a:extLst>
          </p:cNvPr>
          <p:cNvSpPr/>
          <p:nvPr/>
        </p:nvSpPr>
        <p:spPr>
          <a:xfrm>
            <a:off x="3810000" y="5678106"/>
            <a:ext cx="2182381" cy="1676400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One Hot Encoding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6E1C4C-F88B-468B-9DEF-9C415E1B664D}"/>
              </a:ext>
            </a:extLst>
          </p:cNvPr>
          <p:cNvSpPr/>
          <p:nvPr/>
        </p:nvSpPr>
        <p:spPr>
          <a:xfrm>
            <a:off x="3813796" y="7661149"/>
            <a:ext cx="2182381" cy="1676400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Vector 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207E8C-4695-4E73-974B-8AE46369B901}"/>
              </a:ext>
            </a:extLst>
          </p:cNvPr>
          <p:cNvSpPr/>
          <p:nvPr/>
        </p:nvSpPr>
        <p:spPr>
          <a:xfrm>
            <a:off x="7315200" y="3668708"/>
            <a:ext cx="2199119" cy="1342056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2A188B-D172-4774-A5A6-674FE6DA56BA}"/>
              </a:ext>
            </a:extLst>
          </p:cNvPr>
          <p:cNvSpPr/>
          <p:nvPr/>
        </p:nvSpPr>
        <p:spPr>
          <a:xfrm>
            <a:off x="7315200" y="5098834"/>
            <a:ext cx="2199119" cy="1336088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C657C7-4C09-418E-ACF5-3FD542793B51}"/>
              </a:ext>
            </a:extLst>
          </p:cNvPr>
          <p:cNvSpPr/>
          <p:nvPr/>
        </p:nvSpPr>
        <p:spPr>
          <a:xfrm>
            <a:off x="7315199" y="6550612"/>
            <a:ext cx="2199119" cy="1336088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Gradient Boosting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9C237C-23B6-42E8-9672-471A47C0C1C0}"/>
              </a:ext>
            </a:extLst>
          </p:cNvPr>
          <p:cNvSpPr/>
          <p:nvPr/>
        </p:nvSpPr>
        <p:spPr>
          <a:xfrm>
            <a:off x="7315199" y="7998411"/>
            <a:ext cx="2199119" cy="1336089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24265-9B81-439D-ACDB-819872949AEB}"/>
              </a:ext>
            </a:extLst>
          </p:cNvPr>
          <p:cNvSpPr txBox="1"/>
          <p:nvPr/>
        </p:nvSpPr>
        <p:spPr>
          <a:xfrm>
            <a:off x="2997390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Implementation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B79F5F9-A60E-42D8-8BEC-5738EEDFD2B4}"/>
              </a:ext>
            </a:extLst>
          </p:cNvPr>
          <p:cNvSpPr/>
          <p:nvPr/>
        </p:nvSpPr>
        <p:spPr>
          <a:xfrm>
            <a:off x="11950441" y="5543572"/>
            <a:ext cx="3141897" cy="1761026"/>
          </a:xfrm>
          <a:prstGeom prst="round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Hyperparameter Optimization</a:t>
            </a:r>
          </a:p>
          <a:p>
            <a:pPr algn="ctr"/>
            <a:r>
              <a:rPr lang="en-US" sz="1600" dirty="0"/>
              <a:t>(Grid Search)</a:t>
            </a:r>
            <a:endParaRPr lang="en-US" sz="24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58C12E-6885-4ACA-AB79-B587FE3B7CA6}"/>
              </a:ext>
            </a:extLst>
          </p:cNvPr>
          <p:cNvSpPr/>
          <p:nvPr/>
        </p:nvSpPr>
        <p:spPr>
          <a:xfrm>
            <a:off x="15514506" y="3852077"/>
            <a:ext cx="2505076" cy="2582845"/>
          </a:xfrm>
          <a:prstGeom prst="ellipse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Best Model</a:t>
            </a:r>
          </a:p>
          <a:p>
            <a:pPr algn="ctr"/>
            <a:r>
              <a:rPr lang="en-US" dirty="0"/>
              <a:t>(RMSE, R² Error)</a:t>
            </a:r>
          </a:p>
        </p:txBody>
      </p:sp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9A076E60-EE1A-4C1B-A98F-56EBED159160}"/>
              </a:ext>
            </a:extLst>
          </p:cNvPr>
          <p:cNvSpPr/>
          <p:nvPr/>
        </p:nvSpPr>
        <p:spPr>
          <a:xfrm>
            <a:off x="15514506" y="7637336"/>
            <a:ext cx="2611570" cy="990600"/>
          </a:xfrm>
          <a:prstGeom prst="flowChartTermina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Prediction</a:t>
            </a:r>
          </a:p>
        </p:txBody>
      </p:sp>
      <p:pic>
        <p:nvPicPr>
          <p:cNvPr id="43" name="Graphic 42" descr="Caret Down">
            <a:extLst>
              <a:ext uri="{FF2B5EF4-FFF2-40B4-BE49-F238E27FC236}">
                <a16:creationId xmlns:a16="http://schemas.microsoft.com/office/drawing/2014/main" id="{2F50FCF9-B572-4ECD-A9C0-5B1FC6833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639048" y="5966885"/>
            <a:ext cx="914400" cy="914400"/>
          </a:xfrm>
          <a:prstGeom prst="rect">
            <a:avLst/>
          </a:prstGeom>
        </p:spPr>
      </p:pic>
      <p:pic>
        <p:nvPicPr>
          <p:cNvPr id="44" name="Graphic 43" descr="Caret Down">
            <a:extLst>
              <a:ext uri="{FF2B5EF4-FFF2-40B4-BE49-F238E27FC236}">
                <a16:creationId xmlns:a16="http://schemas.microsoft.com/office/drawing/2014/main" id="{B23A62A8-7756-4AB3-9363-4744E8906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296558" y="5966885"/>
            <a:ext cx="914400" cy="914400"/>
          </a:xfrm>
          <a:prstGeom prst="rect">
            <a:avLst/>
          </a:prstGeom>
        </p:spPr>
      </p:pic>
      <p:pic>
        <p:nvPicPr>
          <p:cNvPr id="48" name="Graphic 47" descr="Caret Down">
            <a:extLst>
              <a:ext uri="{FF2B5EF4-FFF2-40B4-BE49-F238E27FC236}">
                <a16:creationId xmlns:a16="http://schemas.microsoft.com/office/drawing/2014/main" id="{1D839272-3F35-4580-8C6B-4208868FD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208010" y="5966884"/>
            <a:ext cx="914400" cy="914400"/>
          </a:xfrm>
          <a:prstGeom prst="rect">
            <a:avLst/>
          </a:prstGeom>
        </p:spPr>
      </p:pic>
      <p:pic>
        <p:nvPicPr>
          <p:cNvPr id="53" name="Graphic 52" descr="Caret Down">
            <a:extLst>
              <a:ext uri="{FF2B5EF4-FFF2-40B4-BE49-F238E27FC236}">
                <a16:creationId xmlns:a16="http://schemas.microsoft.com/office/drawing/2014/main" id="{5D4F4AC8-66CD-4873-88EB-4589BCFFB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335079">
            <a:off x="14904906" y="5292931"/>
            <a:ext cx="914400" cy="914400"/>
          </a:xfrm>
          <a:prstGeom prst="rect">
            <a:avLst/>
          </a:prstGeom>
        </p:spPr>
      </p:pic>
      <p:pic>
        <p:nvPicPr>
          <p:cNvPr id="59" name="Graphic 58" descr="Caret Down">
            <a:extLst>
              <a:ext uri="{FF2B5EF4-FFF2-40B4-BE49-F238E27FC236}">
                <a16:creationId xmlns:a16="http://schemas.microsoft.com/office/drawing/2014/main" id="{AF66D6AC-77C7-46FB-84F4-76F0885DB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63091" y="6595855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2060F42-10EA-43BE-A3F9-E089A18F4B61}"/>
              </a:ext>
            </a:extLst>
          </p:cNvPr>
          <p:cNvSpPr txBox="1"/>
          <p:nvPr/>
        </p:nvSpPr>
        <p:spPr>
          <a:xfrm>
            <a:off x="2842823" y="9563100"/>
            <a:ext cx="412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Feature Engineering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E4842C-1065-4F8A-B39C-4CA14ACCEE86}"/>
              </a:ext>
            </a:extLst>
          </p:cNvPr>
          <p:cNvSpPr txBox="1"/>
          <p:nvPr/>
        </p:nvSpPr>
        <p:spPr>
          <a:xfrm>
            <a:off x="7081837" y="9574119"/>
            <a:ext cx="412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Selection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FB5F4E-949C-4170-AF53-3925E1C80BD7}"/>
              </a:ext>
            </a:extLst>
          </p:cNvPr>
          <p:cNvSpPr txBox="1"/>
          <p:nvPr/>
        </p:nvSpPr>
        <p:spPr>
          <a:xfrm>
            <a:off x="9514318" y="3820458"/>
            <a:ext cx="153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Training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Parameters: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2A2063-0EBC-4016-981C-A88C95EC640F}"/>
              </a:ext>
            </a:extLst>
          </p:cNvPr>
          <p:cNvSpPr txBox="1"/>
          <p:nvPr/>
        </p:nvSpPr>
        <p:spPr>
          <a:xfrm>
            <a:off x="9635738" y="5255220"/>
            <a:ext cx="141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Train/Test Split- 70:30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077F50-A91E-4D8D-9468-A678C82CF493}"/>
              </a:ext>
            </a:extLst>
          </p:cNvPr>
          <p:cNvSpPr txBox="1"/>
          <p:nvPr/>
        </p:nvSpPr>
        <p:spPr>
          <a:xfrm>
            <a:off x="9655365" y="6342241"/>
            <a:ext cx="141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Cross Validation- 30%</a:t>
            </a:r>
          </a:p>
        </p:txBody>
      </p:sp>
    </p:spTree>
    <p:extLst>
      <p:ext uri="{BB962C8B-B14F-4D97-AF65-F5344CB8AC3E}">
        <p14:creationId xmlns:p14="http://schemas.microsoft.com/office/powerpoint/2010/main" val="226044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18288000" cy="7886700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D24265-9B81-439D-ACDB-819872949AEB}"/>
              </a:ext>
            </a:extLst>
          </p:cNvPr>
          <p:cNvSpPr txBox="1"/>
          <p:nvPr/>
        </p:nvSpPr>
        <p:spPr>
          <a:xfrm>
            <a:off x="2997390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Implementation</a:t>
            </a:r>
          </a:p>
        </p:txBody>
      </p:sp>
      <p:sp>
        <p:nvSpPr>
          <p:cNvPr id="104" name="Flowchart: Terminator 103">
            <a:extLst>
              <a:ext uri="{FF2B5EF4-FFF2-40B4-BE49-F238E27FC236}">
                <a16:creationId xmlns:a16="http://schemas.microsoft.com/office/drawing/2014/main" id="{2419D7C3-CF36-4E2E-9B3F-A1C16CDBE777}"/>
              </a:ext>
            </a:extLst>
          </p:cNvPr>
          <p:cNvSpPr/>
          <p:nvPr/>
        </p:nvSpPr>
        <p:spPr>
          <a:xfrm>
            <a:off x="15603350" y="4363058"/>
            <a:ext cx="2379849" cy="1223073"/>
          </a:xfrm>
          <a:prstGeom prst="flowChartTermina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Prediction of  Passenger Count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BA835E6-1D52-41FA-AA96-D1986D16376F}"/>
              </a:ext>
            </a:extLst>
          </p:cNvPr>
          <p:cNvSpPr/>
          <p:nvPr/>
        </p:nvSpPr>
        <p:spPr>
          <a:xfrm>
            <a:off x="3200400" y="3542436"/>
            <a:ext cx="11455700" cy="57552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C509342-0AA6-4E3D-840E-39FBAA5ABF48}"/>
              </a:ext>
            </a:extLst>
          </p:cNvPr>
          <p:cNvSpPr/>
          <p:nvPr/>
        </p:nvSpPr>
        <p:spPr>
          <a:xfrm>
            <a:off x="6139079" y="4500870"/>
            <a:ext cx="2857926" cy="4353518"/>
          </a:xfrm>
          <a:prstGeom prst="roundRect">
            <a:avLst/>
          </a:prstGeom>
          <a:solidFill>
            <a:srgbClr val="000000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1A691EE-871E-48F9-AB74-A119C6E6F7EC}"/>
              </a:ext>
            </a:extLst>
          </p:cNvPr>
          <p:cNvSpPr/>
          <p:nvPr/>
        </p:nvSpPr>
        <p:spPr>
          <a:xfrm>
            <a:off x="3659822" y="4508764"/>
            <a:ext cx="1925844" cy="4355041"/>
          </a:xfrm>
          <a:prstGeom prst="roundRect">
            <a:avLst/>
          </a:prstGeom>
          <a:solidFill>
            <a:srgbClr val="000000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3A21751-C4FF-4F22-9184-FE3029D44531}"/>
              </a:ext>
            </a:extLst>
          </p:cNvPr>
          <p:cNvSpPr/>
          <p:nvPr/>
        </p:nvSpPr>
        <p:spPr>
          <a:xfrm>
            <a:off x="3870600" y="4624046"/>
            <a:ext cx="1512267" cy="1230761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String Indexer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0695714-C35E-4D53-AB95-E9A4699C433A}"/>
              </a:ext>
            </a:extLst>
          </p:cNvPr>
          <p:cNvSpPr/>
          <p:nvPr/>
        </p:nvSpPr>
        <p:spPr>
          <a:xfrm>
            <a:off x="3870600" y="6076072"/>
            <a:ext cx="1512267" cy="1230761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One Hot Encoding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4276A08-195C-4912-9B10-6D48D3BE37BC}"/>
              </a:ext>
            </a:extLst>
          </p:cNvPr>
          <p:cNvSpPr/>
          <p:nvPr/>
        </p:nvSpPr>
        <p:spPr>
          <a:xfrm>
            <a:off x="3873230" y="7531959"/>
            <a:ext cx="1512267" cy="1230761"/>
          </a:xfrm>
          <a:prstGeom prst="roundRect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Vector Assembly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F16A26D-6516-4C97-ADDB-C2DA46D2DF4D}"/>
              </a:ext>
            </a:extLst>
          </p:cNvPr>
          <p:cNvSpPr/>
          <p:nvPr/>
        </p:nvSpPr>
        <p:spPr>
          <a:xfrm>
            <a:off x="6299506" y="4600835"/>
            <a:ext cx="1523866" cy="985296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79A24AC-4B2C-49AA-8932-38F618CD5348}"/>
              </a:ext>
            </a:extLst>
          </p:cNvPr>
          <p:cNvSpPr/>
          <p:nvPr/>
        </p:nvSpPr>
        <p:spPr>
          <a:xfrm>
            <a:off x="6299506" y="5650789"/>
            <a:ext cx="1523866" cy="980914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3C9E675-36AC-45BD-98E0-6476A6FCD50F}"/>
              </a:ext>
            </a:extLst>
          </p:cNvPr>
          <p:cNvSpPr/>
          <p:nvPr/>
        </p:nvSpPr>
        <p:spPr>
          <a:xfrm>
            <a:off x="6299505" y="6716638"/>
            <a:ext cx="1523866" cy="980914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Gradient Boosting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E6E9AD5-AECA-41D1-8B93-4AD07A393F1A}"/>
              </a:ext>
            </a:extLst>
          </p:cNvPr>
          <p:cNvSpPr/>
          <p:nvPr/>
        </p:nvSpPr>
        <p:spPr>
          <a:xfrm>
            <a:off x="6299505" y="7779567"/>
            <a:ext cx="1523866" cy="980915"/>
          </a:xfrm>
          <a:prstGeom prst="ellipse">
            <a:avLst/>
          </a:prstGeom>
          <a:solidFill>
            <a:srgbClr val="FFBB56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D0F112FC-6FB5-4204-9798-A75C02CF860C}"/>
              </a:ext>
            </a:extLst>
          </p:cNvPr>
          <p:cNvSpPr/>
          <p:nvPr/>
        </p:nvSpPr>
        <p:spPr>
          <a:xfrm>
            <a:off x="9511467" y="5977301"/>
            <a:ext cx="2177158" cy="1292890"/>
          </a:xfrm>
          <a:prstGeom prst="roundRect">
            <a:avLst/>
          </a:prstGeom>
          <a:solidFill>
            <a:srgbClr val="000000"/>
          </a:solidFill>
          <a:ln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Hyperparameter Optimization</a:t>
            </a:r>
          </a:p>
          <a:p>
            <a:pPr algn="ctr"/>
            <a:r>
              <a:rPr lang="en-US" sz="1500" dirty="0"/>
              <a:t>(Grid Search)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502E52F-B114-40F9-B439-8F1F9E4B5F5D}"/>
              </a:ext>
            </a:extLst>
          </p:cNvPr>
          <p:cNvSpPr/>
          <p:nvPr/>
        </p:nvSpPr>
        <p:spPr>
          <a:xfrm>
            <a:off x="12420641" y="5650789"/>
            <a:ext cx="1735877" cy="1896244"/>
          </a:xfrm>
          <a:prstGeom prst="ellipse">
            <a:avLst/>
          </a:prstGeom>
          <a:solidFill>
            <a:srgbClr val="00B050"/>
          </a:solidFill>
          <a:ln w="28575">
            <a:solidFill>
              <a:srgbClr val="FFB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Best Model</a:t>
            </a:r>
          </a:p>
          <a:p>
            <a:pPr algn="ctr"/>
            <a:r>
              <a:rPr lang="en-US" sz="1500" dirty="0"/>
              <a:t>(RMSE, R² Error)</a:t>
            </a:r>
          </a:p>
        </p:txBody>
      </p:sp>
      <p:pic>
        <p:nvPicPr>
          <p:cNvPr id="108" name="Graphic 107" descr="Caret Down">
            <a:extLst>
              <a:ext uri="{FF2B5EF4-FFF2-40B4-BE49-F238E27FC236}">
                <a16:creationId xmlns:a16="http://schemas.microsoft.com/office/drawing/2014/main" id="{A55A597A-7E0A-4016-AF3A-681A6BE39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574797" y="6306933"/>
            <a:ext cx="671323" cy="633627"/>
          </a:xfrm>
          <a:prstGeom prst="rect">
            <a:avLst/>
          </a:prstGeom>
        </p:spPr>
      </p:pic>
      <p:pic>
        <p:nvPicPr>
          <p:cNvPr id="110" name="Graphic 109" descr="Caret Down">
            <a:extLst>
              <a:ext uri="{FF2B5EF4-FFF2-40B4-BE49-F238E27FC236}">
                <a16:creationId xmlns:a16="http://schemas.microsoft.com/office/drawing/2014/main" id="{60BD0C5A-2076-4FE3-AA23-A06CBA27A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978156" y="6306931"/>
            <a:ext cx="671323" cy="633627"/>
          </a:xfrm>
          <a:prstGeom prst="rect">
            <a:avLst/>
          </a:prstGeom>
        </p:spPr>
      </p:pic>
      <p:pic>
        <p:nvPicPr>
          <p:cNvPr id="112" name="Graphic 111" descr="Caret Down">
            <a:extLst>
              <a:ext uri="{FF2B5EF4-FFF2-40B4-BE49-F238E27FC236}">
                <a16:creationId xmlns:a16="http://schemas.microsoft.com/office/drawing/2014/main" id="{A79309B4-BFED-4F8B-AAC4-AA2DECBD5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046323">
            <a:off x="11746089" y="6290607"/>
            <a:ext cx="671323" cy="63362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0DB3FA3-E26E-45C9-B004-5E9765B0C4C0}"/>
              </a:ext>
            </a:extLst>
          </p:cNvPr>
          <p:cNvSpPr txBox="1"/>
          <p:nvPr/>
        </p:nvSpPr>
        <p:spPr>
          <a:xfrm>
            <a:off x="3200400" y="8928312"/>
            <a:ext cx="285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BB56"/>
                </a:solidFill>
              </a:rPr>
              <a:t>Feature Engineering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7D72C5C-C8C2-4B41-B61D-9ACC6A884BC0}"/>
              </a:ext>
            </a:extLst>
          </p:cNvPr>
          <p:cNvSpPr txBox="1"/>
          <p:nvPr/>
        </p:nvSpPr>
        <p:spPr>
          <a:xfrm>
            <a:off x="6137798" y="8936402"/>
            <a:ext cx="285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BB56"/>
                </a:solidFill>
              </a:rPr>
              <a:t>Model Selection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14EEEA-FC25-4790-A3FF-86D766CCF2BF}"/>
              </a:ext>
            </a:extLst>
          </p:cNvPr>
          <p:cNvSpPr txBox="1"/>
          <p:nvPr/>
        </p:nvSpPr>
        <p:spPr>
          <a:xfrm>
            <a:off x="7823371" y="4712245"/>
            <a:ext cx="106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Parameters: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0204B2-FCE6-4049-BFD4-579EF2D39285}"/>
              </a:ext>
            </a:extLst>
          </p:cNvPr>
          <p:cNvSpPr txBox="1"/>
          <p:nvPr/>
        </p:nvSpPr>
        <p:spPr>
          <a:xfrm>
            <a:off x="7903204" y="5368950"/>
            <a:ext cx="98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1. Train/Test Split- 70:30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DC7535-8A75-48EE-BEB5-D3D14D2A80B4}"/>
              </a:ext>
            </a:extLst>
          </p:cNvPr>
          <p:cNvSpPr txBox="1"/>
          <p:nvPr/>
        </p:nvSpPr>
        <p:spPr>
          <a:xfrm>
            <a:off x="7921108" y="6563659"/>
            <a:ext cx="98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Cross Validation- 30%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6F7F850-33D6-4CF2-B8D4-D29FD017085D}"/>
              </a:ext>
            </a:extLst>
          </p:cNvPr>
          <p:cNvSpPr txBox="1"/>
          <p:nvPr/>
        </p:nvSpPr>
        <p:spPr>
          <a:xfrm>
            <a:off x="3659822" y="3713098"/>
            <a:ext cx="4163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BB56"/>
                </a:solidFill>
              </a:rPr>
              <a:t>Decision Support Tool</a:t>
            </a:r>
          </a:p>
        </p:txBody>
      </p:sp>
      <p:sp>
        <p:nvSpPr>
          <p:cNvPr id="131" name="Flowchart: Terminator 130">
            <a:extLst>
              <a:ext uri="{FF2B5EF4-FFF2-40B4-BE49-F238E27FC236}">
                <a16:creationId xmlns:a16="http://schemas.microsoft.com/office/drawing/2014/main" id="{B986C103-EFD1-4547-9AC8-A62560A184F3}"/>
              </a:ext>
            </a:extLst>
          </p:cNvPr>
          <p:cNvSpPr/>
          <p:nvPr/>
        </p:nvSpPr>
        <p:spPr>
          <a:xfrm>
            <a:off x="15603351" y="7501827"/>
            <a:ext cx="2379849" cy="1223073"/>
          </a:xfrm>
          <a:prstGeom prst="flowChartTermina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Prediction of Gross Revenue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250760B-99C2-416E-BE8D-9655BBF9A36D}"/>
              </a:ext>
            </a:extLst>
          </p:cNvPr>
          <p:cNvCxnSpPr>
            <a:endCxn id="104" idx="1"/>
          </p:cNvCxnSpPr>
          <p:nvPr/>
        </p:nvCxnSpPr>
        <p:spPr>
          <a:xfrm flipV="1">
            <a:off x="14656100" y="4974595"/>
            <a:ext cx="947250" cy="144544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74243B4-0A52-45A7-89F4-94E8B1EA589F}"/>
              </a:ext>
            </a:extLst>
          </p:cNvPr>
          <p:cNvCxnSpPr>
            <a:cxnSpLocks/>
            <a:stCxn id="127" idx="3"/>
            <a:endCxn id="131" idx="1"/>
          </p:cNvCxnSpPr>
          <p:nvPr/>
        </p:nvCxnSpPr>
        <p:spPr>
          <a:xfrm>
            <a:off x="14656100" y="6420040"/>
            <a:ext cx="947251" cy="169332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lowchart: Terminator 137">
            <a:extLst>
              <a:ext uri="{FF2B5EF4-FFF2-40B4-BE49-F238E27FC236}">
                <a16:creationId xmlns:a16="http://schemas.microsoft.com/office/drawing/2014/main" id="{F384A0BC-184E-43C9-B023-CF1D9444665E}"/>
              </a:ext>
            </a:extLst>
          </p:cNvPr>
          <p:cNvSpPr/>
          <p:nvPr/>
        </p:nvSpPr>
        <p:spPr>
          <a:xfrm>
            <a:off x="134750" y="4076700"/>
            <a:ext cx="2379849" cy="1223073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for </a:t>
            </a:r>
          </a:p>
          <a:p>
            <a:pPr algn="ctr"/>
            <a:r>
              <a:rPr lang="en-US" sz="2400" dirty="0"/>
              <a:t>Model 1</a:t>
            </a:r>
          </a:p>
        </p:txBody>
      </p:sp>
      <p:sp>
        <p:nvSpPr>
          <p:cNvPr id="140" name="Flowchart: Terminator 139">
            <a:extLst>
              <a:ext uri="{FF2B5EF4-FFF2-40B4-BE49-F238E27FC236}">
                <a16:creationId xmlns:a16="http://schemas.microsoft.com/office/drawing/2014/main" id="{B7D9CDA0-274E-4267-B876-A9DD8D5EAFEF}"/>
              </a:ext>
            </a:extLst>
          </p:cNvPr>
          <p:cNvSpPr/>
          <p:nvPr/>
        </p:nvSpPr>
        <p:spPr>
          <a:xfrm>
            <a:off x="134751" y="7215469"/>
            <a:ext cx="2379849" cy="1223073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for </a:t>
            </a:r>
          </a:p>
          <a:p>
            <a:pPr algn="ctr"/>
            <a:r>
              <a:rPr lang="en-US" sz="2400" dirty="0"/>
              <a:t>Model 2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F1CA43A-E09F-4DE9-96CB-9A896A2BEDE8}"/>
              </a:ext>
            </a:extLst>
          </p:cNvPr>
          <p:cNvCxnSpPr>
            <a:cxnSpLocks/>
            <a:stCxn id="138" idx="3"/>
            <a:endCxn id="127" idx="1"/>
          </p:cNvCxnSpPr>
          <p:nvPr/>
        </p:nvCxnSpPr>
        <p:spPr>
          <a:xfrm>
            <a:off x="2514599" y="4688237"/>
            <a:ext cx="685801" cy="173180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6275C6E-A285-4E98-81C2-21E1C38909FC}"/>
              </a:ext>
            </a:extLst>
          </p:cNvPr>
          <p:cNvCxnSpPr>
            <a:cxnSpLocks/>
            <a:stCxn id="140" idx="3"/>
            <a:endCxn id="127" idx="1"/>
          </p:cNvCxnSpPr>
          <p:nvPr/>
        </p:nvCxnSpPr>
        <p:spPr>
          <a:xfrm flipV="1">
            <a:off x="2514600" y="6420040"/>
            <a:ext cx="685800" cy="140696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96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D24265-9B81-439D-ACDB-819872949AEB}"/>
              </a:ext>
            </a:extLst>
          </p:cNvPr>
          <p:cNvSpPr txBox="1"/>
          <p:nvPr/>
        </p:nvSpPr>
        <p:spPr>
          <a:xfrm>
            <a:off x="3336517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A399556-86F3-4E7A-8DD2-BFE3DD113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00643"/>
              </p:ext>
            </p:extLst>
          </p:nvPr>
        </p:nvGraphicFramePr>
        <p:xfrm>
          <a:off x="148453" y="4680940"/>
          <a:ext cx="8388782" cy="5592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FDD01B-B2AF-4A3A-9186-35F1B00C25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100000"/>
              </p:ext>
            </p:extLst>
          </p:nvPr>
        </p:nvGraphicFramePr>
        <p:xfrm>
          <a:off x="9144000" y="4694479"/>
          <a:ext cx="8148013" cy="5578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49867E-90E5-4356-A8D1-05200038CC6E}"/>
              </a:ext>
            </a:extLst>
          </p:cNvPr>
          <p:cNvSpPr txBox="1"/>
          <p:nvPr/>
        </p:nvSpPr>
        <p:spPr>
          <a:xfrm>
            <a:off x="3525375" y="3543300"/>
            <a:ext cx="10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 1: Passenger Demand Prediction</a:t>
            </a:r>
          </a:p>
        </p:txBody>
      </p:sp>
    </p:spTree>
    <p:extLst>
      <p:ext uri="{BB962C8B-B14F-4D97-AF65-F5344CB8AC3E}">
        <p14:creationId xmlns:p14="http://schemas.microsoft.com/office/powerpoint/2010/main" val="198746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D24265-9B81-439D-ACDB-819872949AEB}"/>
              </a:ext>
            </a:extLst>
          </p:cNvPr>
          <p:cNvSpPr txBox="1"/>
          <p:nvPr/>
        </p:nvSpPr>
        <p:spPr>
          <a:xfrm>
            <a:off x="3336517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A399556-86F3-4E7A-8DD2-BFE3DD113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937364"/>
              </p:ext>
            </p:extLst>
          </p:nvPr>
        </p:nvGraphicFramePr>
        <p:xfrm>
          <a:off x="148453" y="4680940"/>
          <a:ext cx="8388782" cy="5592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FDD01B-B2AF-4A3A-9186-35F1B00C25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200835"/>
              </p:ext>
            </p:extLst>
          </p:nvPr>
        </p:nvGraphicFramePr>
        <p:xfrm>
          <a:off x="9144000" y="4694479"/>
          <a:ext cx="8148013" cy="5578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49867E-90E5-4356-A8D1-05200038CC6E}"/>
              </a:ext>
            </a:extLst>
          </p:cNvPr>
          <p:cNvSpPr txBox="1"/>
          <p:nvPr/>
        </p:nvSpPr>
        <p:spPr>
          <a:xfrm>
            <a:off x="3525375" y="3543300"/>
            <a:ext cx="10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 2: Gross Revenue Demand Prediction</a:t>
            </a:r>
          </a:p>
        </p:txBody>
      </p:sp>
    </p:spTree>
    <p:extLst>
      <p:ext uri="{BB962C8B-B14F-4D97-AF65-F5344CB8AC3E}">
        <p14:creationId xmlns:p14="http://schemas.microsoft.com/office/powerpoint/2010/main" val="143565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7AB017-9F47-4F7B-BB7F-89F5EB9A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8F197E3F-AFB9-46FE-A2A3-AF9A021EFC96}"/>
              </a:ext>
            </a:extLst>
          </p:cNvPr>
          <p:cNvSpPr/>
          <p:nvPr/>
        </p:nvSpPr>
        <p:spPr>
          <a:xfrm>
            <a:off x="7315200" y="565023"/>
            <a:ext cx="3448897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D039A81-0BAF-4A84-AC40-281CBDA2D1D8}"/>
              </a:ext>
            </a:extLst>
          </p:cNvPr>
          <p:cNvSpPr/>
          <p:nvPr/>
        </p:nvSpPr>
        <p:spPr>
          <a:xfrm>
            <a:off x="10346203" y="393069"/>
            <a:ext cx="3552414" cy="1169034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21F09D9-9A2E-4738-8596-C58B28663A1F}"/>
              </a:ext>
            </a:extLst>
          </p:cNvPr>
          <p:cNvSpPr/>
          <p:nvPr/>
        </p:nvSpPr>
        <p:spPr>
          <a:xfrm>
            <a:off x="3758877" y="573576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292EAE-B72F-4D76-A3F1-850D744659A4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pic>
        <p:nvPicPr>
          <p:cNvPr id="35" name="Picture 3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528A9C6-F84E-417A-8C18-5FE2008E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57" name="Graphic 56" descr="Gears">
            <a:extLst>
              <a:ext uri="{FF2B5EF4-FFF2-40B4-BE49-F238E27FC236}">
                <a16:creationId xmlns:a16="http://schemas.microsoft.com/office/drawing/2014/main" id="{C60BFFAF-F660-47DD-B8CB-DCAD7ECF5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6678" y="1602376"/>
            <a:ext cx="759069" cy="7590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D24265-9B81-439D-ACDB-819872949AEB}"/>
              </a:ext>
            </a:extLst>
          </p:cNvPr>
          <p:cNvSpPr txBox="1"/>
          <p:nvPr/>
        </p:nvSpPr>
        <p:spPr>
          <a:xfrm>
            <a:off x="3336517" y="2400300"/>
            <a:ext cx="10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54699"/>
                </a:solidFill>
              </a:rPr>
              <a:t>Model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9867E-90E5-4356-A8D1-05200038CC6E}"/>
              </a:ext>
            </a:extLst>
          </p:cNvPr>
          <p:cNvSpPr txBox="1"/>
          <p:nvPr/>
        </p:nvSpPr>
        <p:spPr>
          <a:xfrm>
            <a:off x="3525375" y="3543300"/>
            <a:ext cx="10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Time Taken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1BC644F-2DD9-43CB-85E3-B5E71D258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191477"/>
              </p:ext>
            </p:extLst>
          </p:nvPr>
        </p:nvGraphicFramePr>
        <p:xfrm>
          <a:off x="2971800" y="4393515"/>
          <a:ext cx="11979683" cy="568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6339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59329" cy="10287000"/>
          </a:xfrm>
          <a:prstGeom prst="rect">
            <a:avLst/>
          </a:prstGeom>
          <a:solidFill>
            <a:srgbClr val="F8F4E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06617"/>
            <a:ext cx="4979922" cy="162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u="none" spc="-50" dirty="0">
                <a:solidFill>
                  <a:srgbClr val="454699"/>
                </a:solidFill>
                <a:latin typeface="League Spartan Bold"/>
              </a:rPr>
              <a:t>Conclusion and Future Work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0" y="0"/>
            <a:ext cx="2101414" cy="21014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>
            <a:fillRect/>
          </a:stretch>
        </p:blipFill>
        <p:spPr>
          <a:xfrm>
            <a:off x="1050707" y="8532571"/>
            <a:ext cx="835719" cy="8357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>
            <a:fillRect/>
          </a:stretch>
        </p:blipFill>
        <p:spPr>
          <a:xfrm rot="5400000">
            <a:off x="7059329" y="0"/>
            <a:ext cx="3022748" cy="302274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>
            <a:biLevel thresh="75000"/>
          </a:blip>
          <a:srcRect/>
          <a:stretch>
            <a:fillRect/>
          </a:stretch>
        </p:blipFill>
        <p:spPr>
          <a:xfrm rot="-10800000">
            <a:off x="9880456" y="9452842"/>
            <a:ext cx="1668315" cy="8341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6D861E-BD89-45F7-9719-9A823DA52D8E}"/>
              </a:ext>
            </a:extLst>
          </p:cNvPr>
          <p:cNvSpPr txBox="1"/>
          <p:nvPr/>
        </p:nvSpPr>
        <p:spPr>
          <a:xfrm>
            <a:off x="10515600" y="1485900"/>
            <a:ext cx="72390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409" name="Graphic 17408" descr="Artificial Intelligence">
            <a:extLst>
              <a:ext uri="{FF2B5EF4-FFF2-40B4-BE49-F238E27FC236}">
                <a16:creationId xmlns:a16="http://schemas.microsoft.com/office/drawing/2014/main" id="{FE22FE4A-EAAF-48CF-959B-2781C0706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0984" y="2004489"/>
            <a:ext cx="1440928" cy="1440928"/>
          </a:xfrm>
          <a:prstGeom prst="rect">
            <a:avLst/>
          </a:prstGeom>
        </p:spPr>
      </p:pic>
      <p:sp>
        <p:nvSpPr>
          <p:cNvPr id="17411" name="TextBox 17410">
            <a:extLst>
              <a:ext uri="{FF2B5EF4-FFF2-40B4-BE49-F238E27FC236}">
                <a16:creationId xmlns:a16="http://schemas.microsoft.com/office/drawing/2014/main" id="{C1A24E17-F0F5-44BA-8D9E-CD817F07980F}"/>
              </a:ext>
            </a:extLst>
          </p:cNvPr>
          <p:cNvSpPr txBox="1"/>
          <p:nvPr/>
        </p:nvSpPr>
        <p:spPr>
          <a:xfrm>
            <a:off x="11310792" y="2358779"/>
            <a:ext cx="6144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Gradient Boosting outperforms in predicting Taxi Demand</a:t>
            </a:r>
          </a:p>
        </p:txBody>
      </p:sp>
      <p:pic>
        <p:nvPicPr>
          <p:cNvPr id="17413" name="Graphic 17412" descr="Map with pin">
            <a:extLst>
              <a:ext uri="{FF2B5EF4-FFF2-40B4-BE49-F238E27FC236}">
                <a16:creationId xmlns:a16="http://schemas.microsoft.com/office/drawing/2014/main" id="{A6765945-31D2-4DD0-B310-80E708F2B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9512" y="4512346"/>
            <a:ext cx="1223872" cy="1223872"/>
          </a:xfrm>
          <a:prstGeom prst="rect">
            <a:avLst/>
          </a:prstGeom>
        </p:spPr>
      </p:pic>
      <p:sp>
        <p:nvSpPr>
          <p:cNvPr id="17415" name="TextBox 17414">
            <a:extLst>
              <a:ext uri="{FF2B5EF4-FFF2-40B4-BE49-F238E27FC236}">
                <a16:creationId xmlns:a16="http://schemas.microsoft.com/office/drawing/2014/main" id="{5411419C-D407-4336-BFC4-073EECB04D2F}"/>
              </a:ext>
            </a:extLst>
          </p:cNvPr>
          <p:cNvSpPr txBox="1"/>
          <p:nvPr/>
        </p:nvSpPr>
        <p:spPr>
          <a:xfrm>
            <a:off x="11310791" y="4564440"/>
            <a:ext cx="6144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Manhattan(Borough), JFK Airport and LaGuardia Airport are the most demanding region and places. </a:t>
            </a:r>
          </a:p>
        </p:txBody>
      </p:sp>
      <p:pic>
        <p:nvPicPr>
          <p:cNvPr id="17417" name="Graphic 17416" descr="Stopwatch 75%">
            <a:extLst>
              <a:ext uri="{FF2B5EF4-FFF2-40B4-BE49-F238E27FC236}">
                <a16:creationId xmlns:a16="http://schemas.microsoft.com/office/drawing/2014/main" id="{876AFB1D-E78F-4BFA-95D1-4225B0DD3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0984" y="6867239"/>
            <a:ext cx="1440928" cy="1440928"/>
          </a:xfrm>
          <a:prstGeom prst="rect">
            <a:avLst/>
          </a:prstGeom>
        </p:spPr>
      </p:pic>
      <p:sp>
        <p:nvSpPr>
          <p:cNvPr id="17418" name="TextBox 17417">
            <a:extLst>
              <a:ext uri="{FF2B5EF4-FFF2-40B4-BE49-F238E27FC236}">
                <a16:creationId xmlns:a16="http://schemas.microsoft.com/office/drawing/2014/main" id="{79616F5A-DFE4-4C76-B493-7314985F99B6}"/>
              </a:ext>
            </a:extLst>
          </p:cNvPr>
          <p:cNvSpPr txBox="1"/>
          <p:nvPr/>
        </p:nvSpPr>
        <p:spPr>
          <a:xfrm>
            <a:off x="11310791" y="6867239"/>
            <a:ext cx="6144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Evenings are the busiest and Mornings, specially around 5AM are silent when it comes to demand.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59329" cy="10287000"/>
          </a:xfrm>
          <a:prstGeom prst="rect">
            <a:avLst/>
          </a:prstGeom>
          <a:solidFill>
            <a:srgbClr val="F8F4E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706617"/>
            <a:ext cx="4979922" cy="162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  <a:spcBef>
                <a:spcPct val="0"/>
              </a:spcBef>
            </a:pPr>
            <a:r>
              <a:rPr lang="en-US" sz="5000" u="none" spc="-50" dirty="0">
                <a:solidFill>
                  <a:srgbClr val="454699"/>
                </a:solidFill>
                <a:latin typeface="League Spartan Bold"/>
              </a:rPr>
              <a:t>Conclusion and Future Work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0" y="0"/>
            <a:ext cx="2101414" cy="21014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biLevel thresh="75000"/>
          </a:blip>
          <a:srcRect/>
          <a:stretch>
            <a:fillRect/>
          </a:stretch>
        </p:blipFill>
        <p:spPr>
          <a:xfrm>
            <a:off x="1050707" y="8532571"/>
            <a:ext cx="835719" cy="8357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>
            <a:fillRect/>
          </a:stretch>
        </p:blipFill>
        <p:spPr>
          <a:xfrm rot="5400000">
            <a:off x="7059329" y="0"/>
            <a:ext cx="3022748" cy="30227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6D861E-BD89-45F7-9719-9A823DA52D8E}"/>
              </a:ext>
            </a:extLst>
          </p:cNvPr>
          <p:cNvSpPr txBox="1"/>
          <p:nvPr/>
        </p:nvSpPr>
        <p:spPr>
          <a:xfrm>
            <a:off x="10515600" y="1211261"/>
            <a:ext cx="723900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411" name="TextBox 17410">
            <a:extLst>
              <a:ext uri="{FF2B5EF4-FFF2-40B4-BE49-F238E27FC236}">
                <a16:creationId xmlns:a16="http://schemas.microsoft.com/office/drawing/2014/main" id="{C1A24E17-F0F5-44BA-8D9E-CD817F07980F}"/>
              </a:ext>
            </a:extLst>
          </p:cNvPr>
          <p:cNvSpPr txBox="1"/>
          <p:nvPr/>
        </p:nvSpPr>
        <p:spPr>
          <a:xfrm>
            <a:off x="11310792" y="2084140"/>
            <a:ext cx="6144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Neural Network Regression may perform better</a:t>
            </a:r>
          </a:p>
        </p:txBody>
      </p:sp>
      <p:sp>
        <p:nvSpPr>
          <p:cNvPr id="17415" name="TextBox 17414">
            <a:extLst>
              <a:ext uri="{FF2B5EF4-FFF2-40B4-BE49-F238E27FC236}">
                <a16:creationId xmlns:a16="http://schemas.microsoft.com/office/drawing/2014/main" id="{5411419C-D407-4336-BFC4-073EECB04D2F}"/>
              </a:ext>
            </a:extLst>
          </p:cNvPr>
          <p:cNvSpPr txBox="1"/>
          <p:nvPr/>
        </p:nvSpPr>
        <p:spPr>
          <a:xfrm>
            <a:off x="11310791" y="3690997"/>
            <a:ext cx="6144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K-means Clustering  can find hidden patterns, therefore exploiting similar characteristics between different Zones and Boroughs</a:t>
            </a:r>
          </a:p>
        </p:txBody>
      </p:sp>
      <p:sp>
        <p:nvSpPr>
          <p:cNvPr id="17418" name="TextBox 17417">
            <a:extLst>
              <a:ext uri="{FF2B5EF4-FFF2-40B4-BE49-F238E27FC236}">
                <a16:creationId xmlns:a16="http://schemas.microsoft.com/office/drawing/2014/main" id="{79616F5A-DFE4-4C76-B493-7314985F99B6}"/>
              </a:ext>
            </a:extLst>
          </p:cNvPr>
          <p:cNvSpPr txBox="1"/>
          <p:nvPr/>
        </p:nvSpPr>
        <p:spPr>
          <a:xfrm>
            <a:off x="11238215" y="5982122"/>
            <a:ext cx="6144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Augmentation such as Weather, Rainfall, Amenities(No. of bars, hotels etc.) data.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EE5C3973-B435-4BFC-88D6-83270679D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899" y="1646384"/>
            <a:ext cx="1668316" cy="1668316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714416A1-EC41-4763-92AE-4BE69F7C4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899" y="3475184"/>
            <a:ext cx="1668316" cy="1668316"/>
          </a:xfrm>
          <a:prstGeom prst="rect">
            <a:avLst/>
          </a:prstGeom>
        </p:spPr>
      </p:pic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642BEDD9-B272-4CE8-BFC0-7F293ADC8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899" y="5600700"/>
            <a:ext cx="1668316" cy="1668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77BC5-39E0-490B-8C0E-01055C414C27}"/>
              </a:ext>
            </a:extLst>
          </p:cNvPr>
          <p:cNvSpPr txBox="1"/>
          <p:nvPr/>
        </p:nvSpPr>
        <p:spPr>
          <a:xfrm>
            <a:off x="11238215" y="7993483"/>
            <a:ext cx="6144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Datapoints augmentation with additional historic datapoints for model training</a:t>
            </a:r>
          </a:p>
        </p:txBody>
      </p:sp>
      <p:pic>
        <p:nvPicPr>
          <p:cNvPr id="11" name="Graphic 10" descr="Network">
            <a:extLst>
              <a:ext uri="{FF2B5EF4-FFF2-40B4-BE49-F238E27FC236}">
                <a16:creationId xmlns:a16="http://schemas.microsoft.com/office/drawing/2014/main" id="{301223BF-93D0-4699-AB5C-A16E473AC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9899" y="7612061"/>
            <a:ext cx="1668316" cy="1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81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axi Wallpapers (62+ pictures)">
            <a:extLst>
              <a:ext uri="{FF2B5EF4-FFF2-40B4-BE49-F238E27FC236}">
                <a16:creationId xmlns:a16="http://schemas.microsoft.com/office/drawing/2014/main" id="{EBF10A8E-0825-408B-990A-5B928E442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 bwMode="auto">
          <a:xfrm>
            <a:off x="0" y="0"/>
            <a:ext cx="18288000" cy="105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FABA15-9490-40E3-8342-FA6C62756792}"/>
              </a:ext>
            </a:extLst>
          </p:cNvPr>
          <p:cNvSpPr/>
          <p:nvPr/>
        </p:nvSpPr>
        <p:spPr>
          <a:xfrm>
            <a:off x="0" y="1333500"/>
            <a:ext cx="18288000" cy="449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71715-8E70-4BA1-8AB9-F09D8F9C7A1C}"/>
              </a:ext>
            </a:extLst>
          </p:cNvPr>
          <p:cNvSpPr/>
          <p:nvPr/>
        </p:nvSpPr>
        <p:spPr>
          <a:xfrm>
            <a:off x="0" y="1333500"/>
            <a:ext cx="18288000" cy="449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12649200" y="8575620"/>
            <a:ext cx="4781752" cy="1127060"/>
            <a:chOff x="0" y="0"/>
            <a:chExt cx="3016221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2990822" cy="360680"/>
            </a:xfrm>
            <a:custGeom>
              <a:avLst/>
              <a:gdLst/>
              <a:ahLst/>
              <a:cxnLst/>
              <a:rect l="l" t="t" r="r" b="b"/>
              <a:pathLst>
                <a:path w="2990822" h="360680">
                  <a:moveTo>
                    <a:pt x="2990822" y="180340"/>
                  </a:moveTo>
                  <a:cubicBezTo>
                    <a:pt x="2990822" y="81280"/>
                    <a:pt x="2910812" y="0"/>
                    <a:pt x="2810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810481" y="360680"/>
                  </a:lnTo>
                  <a:cubicBezTo>
                    <a:pt x="2909542" y="360680"/>
                    <a:pt x="2990821" y="279400"/>
                    <a:pt x="2990821" y="180340"/>
                  </a:cubicBezTo>
                  <a:close/>
                </a:path>
              </a:pathLst>
            </a:custGeom>
            <a:solidFill>
              <a:srgbClr val="F8F4EB">
                <a:alpha val="1176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49890" y="2476500"/>
            <a:ext cx="15988219" cy="179478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>
              <a:lnSpc>
                <a:spcPts val="15000"/>
              </a:lnSpc>
            </a:pPr>
            <a:r>
              <a:rPr lang="en-US" sz="10400" spc="-125" dirty="0">
                <a:solidFill>
                  <a:srgbClr val="FFBB5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Myriad Pro Light" panose="020B06030304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789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02FD85-3AFD-4D85-9AF0-FF1BAEDB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t="33994" r="17592" b="4562"/>
          <a:stretch/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963400" y="8575620"/>
            <a:ext cx="5467552" cy="1127060"/>
            <a:chOff x="0" y="0"/>
            <a:chExt cx="3016221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2990822" cy="360680"/>
            </a:xfrm>
            <a:custGeom>
              <a:avLst/>
              <a:gdLst/>
              <a:ahLst/>
              <a:cxnLst/>
              <a:rect l="l" t="t" r="r" b="b"/>
              <a:pathLst>
                <a:path w="2990822" h="360680">
                  <a:moveTo>
                    <a:pt x="2990822" y="180340"/>
                  </a:moveTo>
                  <a:cubicBezTo>
                    <a:pt x="2990822" y="81280"/>
                    <a:pt x="2910812" y="0"/>
                    <a:pt x="2810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810481" y="360680"/>
                  </a:lnTo>
                  <a:cubicBezTo>
                    <a:pt x="2909542" y="360680"/>
                    <a:pt x="2990821" y="279400"/>
                    <a:pt x="2990821" y="180340"/>
                  </a:cubicBezTo>
                  <a:close/>
                </a:path>
              </a:pathLst>
            </a:custGeom>
            <a:solidFill>
              <a:srgbClr val="F8F4EB">
                <a:alpha val="11764"/>
              </a:srgbClr>
            </a:solidFill>
          </p:spPr>
        </p:sp>
      </p:grpSp>
      <p:pic>
        <p:nvPicPr>
          <p:cNvPr id="13" name="Picture 6" descr="Taxicab Vehicles New Logo - TLC">
            <a:extLst>
              <a:ext uri="{FF2B5EF4-FFF2-40B4-BE49-F238E27FC236}">
                <a16:creationId xmlns:a16="http://schemas.microsoft.com/office/drawing/2014/main" id="{4207355F-A2E8-444B-878C-1FA144BF2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1" b="16093"/>
          <a:stretch/>
        </p:blipFill>
        <p:spPr bwMode="auto">
          <a:xfrm>
            <a:off x="0" y="3848100"/>
            <a:ext cx="86868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CCF8EA3-72CD-45D4-A3A8-B410E82CB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4" b="5476"/>
          <a:stretch/>
        </p:blipFill>
        <p:spPr bwMode="auto">
          <a:xfrm>
            <a:off x="10210800" y="5143500"/>
            <a:ext cx="8077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rapezoid 14">
            <a:extLst>
              <a:ext uri="{FF2B5EF4-FFF2-40B4-BE49-F238E27FC236}">
                <a16:creationId xmlns:a16="http://schemas.microsoft.com/office/drawing/2014/main" id="{4B30CE9C-56AC-47E3-815B-E6194D65F254}"/>
              </a:ext>
            </a:extLst>
          </p:cNvPr>
          <p:cNvSpPr/>
          <p:nvPr/>
        </p:nvSpPr>
        <p:spPr>
          <a:xfrm>
            <a:off x="1371600" y="419100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5 Boroughs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BB2A3FE6-B881-4B1D-983D-9DBF4D7347A8}"/>
              </a:ext>
            </a:extLst>
          </p:cNvPr>
          <p:cNvSpPr/>
          <p:nvPr/>
        </p:nvSpPr>
        <p:spPr>
          <a:xfrm>
            <a:off x="1371600" y="2070087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1971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4B69CDEA-096B-41BA-B5E2-4CB447C41DB1}"/>
              </a:ext>
            </a:extLst>
          </p:cNvPr>
          <p:cNvSpPr/>
          <p:nvPr/>
        </p:nvSpPr>
        <p:spPr>
          <a:xfrm>
            <a:off x="1371600" y="3721074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13587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31CF3B55-965B-4D1E-BEF2-8C91F4F73ED6}"/>
              </a:ext>
            </a:extLst>
          </p:cNvPr>
          <p:cNvSpPr/>
          <p:nvPr/>
        </p:nvSpPr>
        <p:spPr>
          <a:xfrm>
            <a:off x="13792200" y="419100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&lt;5 Boroughs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829E6107-289B-4D84-9DEC-9654AE1D687B}"/>
              </a:ext>
            </a:extLst>
          </p:cNvPr>
          <p:cNvSpPr/>
          <p:nvPr/>
        </p:nvSpPr>
        <p:spPr>
          <a:xfrm>
            <a:off x="13792200" y="2070087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2013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A024B008-B42B-4D02-8D71-6E057BE8305D}"/>
              </a:ext>
            </a:extLst>
          </p:cNvPr>
          <p:cNvSpPr/>
          <p:nvPr/>
        </p:nvSpPr>
        <p:spPr>
          <a:xfrm>
            <a:off x="13792200" y="3721074"/>
            <a:ext cx="4114800" cy="1219200"/>
          </a:xfrm>
          <a:prstGeom prst="trapezoid">
            <a:avLst>
              <a:gd name="adj" fmla="val 35769"/>
            </a:avLst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7676</a:t>
            </a:r>
          </a:p>
        </p:txBody>
      </p:sp>
      <p:pic>
        <p:nvPicPr>
          <p:cNvPr id="3080" name="Picture 8" descr="File:Nyctlc logo.webp">
            <a:extLst>
              <a:ext uri="{FF2B5EF4-FFF2-40B4-BE49-F238E27FC236}">
                <a16:creationId xmlns:a16="http://schemas.microsoft.com/office/drawing/2014/main" id="{2C6E3270-C80B-40DD-9849-1DA16456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638300"/>
            <a:ext cx="46291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6739E4-3168-447C-A857-93645F5A453D}"/>
              </a:ext>
            </a:extLst>
          </p:cNvPr>
          <p:cNvSpPr txBox="1"/>
          <p:nvPr/>
        </p:nvSpPr>
        <p:spPr>
          <a:xfrm>
            <a:off x="730568" y="5332124"/>
            <a:ext cx="5638800" cy="584775"/>
          </a:xfrm>
          <a:prstGeom prst="rect">
            <a:avLst/>
          </a:prstGeom>
          <a:solidFill>
            <a:srgbClr val="FFCC05"/>
          </a:solidFill>
          <a:ln>
            <a:solidFill>
              <a:srgbClr val="FFBB5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Medallion Taxi Cabs</a:t>
            </a:r>
          </a:p>
        </p:txBody>
      </p:sp>
      <p:pic>
        <p:nvPicPr>
          <p:cNvPr id="31" name="Graphic 30" descr="Marker">
            <a:extLst>
              <a:ext uri="{FF2B5EF4-FFF2-40B4-BE49-F238E27FC236}">
                <a16:creationId xmlns:a16="http://schemas.microsoft.com/office/drawing/2014/main" id="{934124C1-2FDF-46AF-ADEE-571CE37D9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75" y="284150"/>
            <a:ext cx="1076325" cy="1076325"/>
          </a:xfrm>
          <a:prstGeom prst="rect">
            <a:avLst/>
          </a:prstGeom>
        </p:spPr>
      </p:pic>
      <p:pic>
        <p:nvPicPr>
          <p:cNvPr id="3073" name="Graphic 3072" descr="Monthly calendar">
            <a:extLst>
              <a:ext uri="{FF2B5EF4-FFF2-40B4-BE49-F238E27FC236}">
                <a16:creationId xmlns:a16="http://schemas.microsoft.com/office/drawing/2014/main" id="{D36D459D-95E5-456B-8F90-01262AC22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312" y="2222487"/>
            <a:ext cx="914400" cy="914400"/>
          </a:xfrm>
          <a:prstGeom prst="rect">
            <a:avLst/>
          </a:prstGeom>
        </p:spPr>
      </p:pic>
      <p:pic>
        <p:nvPicPr>
          <p:cNvPr id="3076" name="Graphic 3075" descr="User">
            <a:extLst>
              <a:ext uri="{FF2B5EF4-FFF2-40B4-BE49-F238E27FC236}">
                <a16:creationId xmlns:a16="http://schemas.microsoft.com/office/drawing/2014/main" id="{08686628-E7CE-4FA1-BB9D-46BE41839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368" y="3936504"/>
            <a:ext cx="914400" cy="914400"/>
          </a:xfrm>
          <a:prstGeom prst="rect">
            <a:avLst/>
          </a:prstGeom>
        </p:spPr>
      </p:pic>
      <p:pic>
        <p:nvPicPr>
          <p:cNvPr id="3077" name="Graphic 3076" descr="Marker">
            <a:extLst>
              <a:ext uri="{FF2B5EF4-FFF2-40B4-BE49-F238E27FC236}">
                <a16:creationId xmlns:a16="http://schemas.microsoft.com/office/drawing/2014/main" id="{6AF2AACA-F51C-4FEE-91C5-AF3BEC84C5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94907" y="284150"/>
            <a:ext cx="1076325" cy="1076325"/>
          </a:xfrm>
          <a:prstGeom prst="rect">
            <a:avLst/>
          </a:prstGeom>
        </p:spPr>
      </p:pic>
      <p:pic>
        <p:nvPicPr>
          <p:cNvPr id="3079" name="Graphic 3078" descr="Monthly calendar">
            <a:extLst>
              <a:ext uri="{FF2B5EF4-FFF2-40B4-BE49-F238E27FC236}">
                <a16:creationId xmlns:a16="http://schemas.microsoft.com/office/drawing/2014/main" id="{E9FE5E79-F17D-4661-B14C-7F22ED875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42544" y="2222487"/>
            <a:ext cx="914400" cy="914400"/>
          </a:xfrm>
          <a:prstGeom prst="rect">
            <a:avLst/>
          </a:prstGeom>
        </p:spPr>
      </p:pic>
      <p:pic>
        <p:nvPicPr>
          <p:cNvPr id="3081" name="Graphic 3080" descr="User">
            <a:extLst>
              <a:ext uri="{FF2B5EF4-FFF2-40B4-BE49-F238E27FC236}">
                <a16:creationId xmlns:a16="http://schemas.microsoft.com/office/drawing/2014/main" id="{966900DF-B504-4A13-A9DD-F9F75DC280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801600" y="3936504"/>
            <a:ext cx="914400" cy="914400"/>
          </a:xfrm>
          <a:prstGeom prst="rect">
            <a:avLst/>
          </a:prstGeom>
        </p:spPr>
      </p:pic>
      <p:sp>
        <p:nvSpPr>
          <p:cNvPr id="3082" name="TextBox 3081">
            <a:extLst>
              <a:ext uri="{FF2B5EF4-FFF2-40B4-BE49-F238E27FC236}">
                <a16:creationId xmlns:a16="http://schemas.microsoft.com/office/drawing/2014/main" id="{72156504-53A2-49DD-8A38-AEDDAC8E4040}"/>
              </a:ext>
            </a:extLst>
          </p:cNvPr>
          <p:cNvSpPr txBox="1"/>
          <p:nvPr/>
        </p:nvSpPr>
        <p:spPr>
          <a:xfrm>
            <a:off x="11963400" y="5327292"/>
            <a:ext cx="5638800" cy="584775"/>
          </a:xfrm>
          <a:prstGeom prst="rect">
            <a:avLst/>
          </a:prstGeom>
          <a:solidFill>
            <a:srgbClr val="9DDD58"/>
          </a:solidFill>
          <a:ln>
            <a:solidFill>
              <a:srgbClr val="FFBB5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Boro</a:t>
            </a:r>
            <a:r>
              <a:rPr lang="en-US" sz="32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Taxi Cabs</a:t>
            </a:r>
          </a:p>
        </p:txBody>
      </p:sp>
    </p:spTree>
    <p:extLst>
      <p:ext uri="{BB962C8B-B14F-4D97-AF65-F5344CB8AC3E}">
        <p14:creationId xmlns:p14="http://schemas.microsoft.com/office/powerpoint/2010/main" val="1931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E02FD85-3AFD-4D85-9AF0-FF1BAEDB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b="6567"/>
          <a:stretch/>
        </p:blipFill>
        <p:spPr>
          <a:xfrm>
            <a:off x="0" y="-12687"/>
            <a:ext cx="18288000" cy="10299688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ED23969-5903-43E0-A5E4-0EC6EF25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9254" y="8618254"/>
            <a:ext cx="1668746" cy="1668746"/>
          </a:xfrm>
          <a:prstGeom prst="rect">
            <a:avLst/>
          </a:prstGeom>
        </p:spPr>
      </p:pic>
      <p:pic>
        <p:nvPicPr>
          <p:cNvPr id="11" name="Picture 10" descr="A car parked in a parking lot&#10;&#10;Description automatically generated">
            <a:extLst>
              <a:ext uri="{FF2B5EF4-FFF2-40B4-BE49-F238E27FC236}">
                <a16:creationId xmlns:a16="http://schemas.microsoft.com/office/drawing/2014/main" id="{ED315CF8-A61C-4905-A030-9A506DB04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09" y="8035025"/>
            <a:ext cx="4605173" cy="22837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8662A-1778-4063-A95F-5D188C8265A1}"/>
              </a:ext>
            </a:extLst>
          </p:cNvPr>
          <p:cNvGrpSpPr/>
          <p:nvPr/>
        </p:nvGrpSpPr>
        <p:grpSpPr>
          <a:xfrm>
            <a:off x="152400" y="0"/>
            <a:ext cx="5926557" cy="5950478"/>
            <a:chOff x="152400" y="0"/>
            <a:chExt cx="5926557" cy="59504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4B87E5-4642-437E-9BB1-503A7760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0"/>
              <a:ext cx="5926557" cy="59504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91F573-E135-48D9-A63B-FDF27FEC1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0514" y="5520538"/>
              <a:ext cx="1363086" cy="2972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85F558-366C-401A-AF3B-F03D70E7A467}"/>
              </a:ext>
            </a:extLst>
          </p:cNvPr>
          <p:cNvGrpSpPr/>
          <p:nvPr/>
        </p:nvGrpSpPr>
        <p:grpSpPr>
          <a:xfrm>
            <a:off x="6221832" y="31222"/>
            <a:ext cx="5683227" cy="5950478"/>
            <a:chOff x="6221832" y="4152900"/>
            <a:chExt cx="5683227" cy="59504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60E9BB-D3A4-4EAB-8CBF-963866A3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1832" y="4152900"/>
              <a:ext cx="5683227" cy="59504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A85ED4-F1AD-4B32-9415-B354AA5E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91800" y="9715500"/>
              <a:ext cx="1173582" cy="29720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EC66AD-CE4A-4A12-8E91-11D4017F3855}"/>
              </a:ext>
            </a:extLst>
          </p:cNvPr>
          <p:cNvGrpSpPr/>
          <p:nvPr/>
        </p:nvGrpSpPr>
        <p:grpSpPr>
          <a:xfrm>
            <a:off x="12047935" y="19050"/>
            <a:ext cx="6072222" cy="5958098"/>
            <a:chOff x="12047935" y="19050"/>
            <a:chExt cx="6072222" cy="5958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21C730-8EFC-4B60-8D76-60E3320F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47935" y="19050"/>
              <a:ext cx="6072222" cy="59580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860AFF8-6650-4EDB-A60C-934EE899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36095" y="5520538"/>
              <a:ext cx="1173582" cy="297206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C50DF4-965E-4AB3-917D-594015FBCCC2}"/>
              </a:ext>
            </a:extLst>
          </p:cNvPr>
          <p:cNvCxnSpPr/>
          <p:nvPr/>
        </p:nvCxnSpPr>
        <p:spPr>
          <a:xfrm>
            <a:off x="1905000" y="2705100"/>
            <a:ext cx="32766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401C53-DADF-4FED-8275-8253D724A0BE}"/>
              </a:ext>
            </a:extLst>
          </p:cNvPr>
          <p:cNvCxnSpPr>
            <a:cxnSpLocks/>
          </p:cNvCxnSpPr>
          <p:nvPr/>
        </p:nvCxnSpPr>
        <p:spPr>
          <a:xfrm>
            <a:off x="7924800" y="2241022"/>
            <a:ext cx="2971800" cy="121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87A58D-0948-416D-B2FE-19C7D77F27BA}"/>
              </a:ext>
            </a:extLst>
          </p:cNvPr>
          <p:cNvCxnSpPr>
            <a:cxnSpLocks/>
          </p:cNvCxnSpPr>
          <p:nvPr/>
        </p:nvCxnSpPr>
        <p:spPr>
          <a:xfrm>
            <a:off x="14274886" y="1203065"/>
            <a:ext cx="3048000" cy="1332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16CB81B-A45F-4F2E-8D82-4A40EB240FB2}"/>
              </a:ext>
            </a:extLst>
          </p:cNvPr>
          <p:cNvSpPr/>
          <p:nvPr/>
        </p:nvSpPr>
        <p:spPr>
          <a:xfrm>
            <a:off x="5410200" y="3695700"/>
            <a:ext cx="643789" cy="12954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E1E61A-FD0E-43F3-8345-A123F72A8409}"/>
              </a:ext>
            </a:extLst>
          </p:cNvPr>
          <p:cNvSpPr/>
          <p:nvPr/>
        </p:nvSpPr>
        <p:spPr>
          <a:xfrm>
            <a:off x="11218495" y="3759803"/>
            <a:ext cx="643789" cy="12954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D32F1C-74EF-43A4-8BF0-B18174E283B6}"/>
              </a:ext>
            </a:extLst>
          </p:cNvPr>
          <p:cNvSpPr/>
          <p:nvPr/>
        </p:nvSpPr>
        <p:spPr>
          <a:xfrm>
            <a:off x="17291465" y="2879432"/>
            <a:ext cx="828692" cy="157826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6D658-6DEF-4457-8DF3-2F067848B7B4}"/>
              </a:ext>
            </a:extLst>
          </p:cNvPr>
          <p:cNvSpPr txBox="1"/>
          <p:nvPr/>
        </p:nvSpPr>
        <p:spPr>
          <a:xfrm>
            <a:off x="7806589" y="6686937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Declination of: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764C4-090B-4D50-A261-E889059AC5C9}"/>
              </a:ext>
            </a:extLst>
          </p:cNvPr>
          <p:cNvSpPr txBox="1"/>
          <p:nvPr/>
        </p:nvSpPr>
        <p:spPr>
          <a:xfrm>
            <a:off x="7806589" y="7483614"/>
            <a:ext cx="373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Medallion Taxi Demand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Medallion Taxi Drivers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Yellow Cabs</a:t>
            </a:r>
          </a:p>
        </p:txBody>
      </p:sp>
    </p:spTree>
    <p:extLst>
      <p:ext uri="{BB962C8B-B14F-4D97-AF65-F5344CB8AC3E}">
        <p14:creationId xmlns:p14="http://schemas.microsoft.com/office/powerpoint/2010/main" val="406608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2">
            <a:extLst>
              <a:ext uri="{FF2B5EF4-FFF2-40B4-BE49-F238E27FC236}">
                <a16:creationId xmlns:a16="http://schemas.microsoft.com/office/drawing/2014/main" id="{8D6369C6-FD12-4D7A-8521-69EE885B7498}"/>
              </a:ext>
            </a:extLst>
          </p:cNvPr>
          <p:cNvGrpSpPr/>
          <p:nvPr/>
        </p:nvGrpSpPr>
        <p:grpSpPr>
          <a:xfrm>
            <a:off x="0" y="1943100"/>
            <a:ext cx="18288000" cy="8343900"/>
            <a:chOff x="0" y="0"/>
            <a:chExt cx="2744861" cy="2527481"/>
          </a:xfrm>
          <a:solidFill>
            <a:srgbClr val="000000"/>
          </a:solidFill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22BD9C1A-1E97-4F09-A6D8-3C2029648F25}"/>
                </a:ext>
              </a:extLst>
            </p:cNvPr>
            <p:cNvSpPr/>
            <p:nvPr/>
          </p:nvSpPr>
          <p:spPr>
            <a:xfrm>
              <a:off x="0" y="0"/>
              <a:ext cx="2744861" cy="2527482"/>
            </a:xfrm>
            <a:custGeom>
              <a:avLst/>
              <a:gdLst/>
              <a:ahLst/>
              <a:cxnLst/>
              <a:rect l="l" t="t" r="r" b="b"/>
              <a:pathLst>
                <a:path w="2744861" h="2527482">
                  <a:moveTo>
                    <a:pt x="2620401" y="2527481"/>
                  </a:moveTo>
                  <a:lnTo>
                    <a:pt x="124460" y="2527481"/>
                  </a:lnTo>
                  <a:cubicBezTo>
                    <a:pt x="55880" y="2527481"/>
                    <a:pt x="0" y="2471601"/>
                    <a:pt x="0" y="24030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0401" y="0"/>
                  </a:lnTo>
                  <a:cubicBezTo>
                    <a:pt x="2688981" y="0"/>
                    <a:pt x="2744861" y="55880"/>
                    <a:pt x="2744861" y="124460"/>
                  </a:cubicBezTo>
                  <a:lnTo>
                    <a:pt x="2744861" y="2403022"/>
                  </a:lnTo>
                  <a:cubicBezTo>
                    <a:pt x="2744861" y="2471601"/>
                    <a:pt x="2688981" y="2527482"/>
                    <a:pt x="2620401" y="2527482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" name="Graphic 6" descr="Taxi">
            <a:extLst>
              <a:ext uri="{FF2B5EF4-FFF2-40B4-BE49-F238E27FC236}">
                <a16:creationId xmlns:a16="http://schemas.microsoft.com/office/drawing/2014/main" id="{A2DF4B77-CB83-4716-BD5D-B6627F0E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800" y="-647700"/>
            <a:ext cx="5867400" cy="5867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>
            <a:fillRect/>
          </a:stretch>
        </p:blipFill>
        <p:spPr>
          <a:xfrm rot="5400000">
            <a:off x="-1" y="-1"/>
            <a:ext cx="2705099" cy="2705099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14305DD9-AC3F-4CCB-825D-4036957E0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697199" y="7581900"/>
            <a:ext cx="2590801" cy="2705100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304F70A-82BB-4147-AF12-998E3182E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-57151" y="7639049"/>
            <a:ext cx="2705099" cy="259080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F62C8D-B606-40A1-91BF-129D73218AA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rcRect/>
          <a:stretch>
            <a:fillRect/>
          </a:stretch>
        </p:blipFill>
        <p:spPr>
          <a:xfrm rot="10800000">
            <a:off x="15507594" y="0"/>
            <a:ext cx="2780406" cy="2780406"/>
          </a:xfrm>
          <a:prstGeom prst="rect">
            <a:avLst/>
          </a:prstGeom>
        </p:spPr>
      </p:pic>
      <p:sp>
        <p:nvSpPr>
          <p:cNvPr id="22" name="Freeform: Shape 21" descr="Taxi">
            <a:extLst>
              <a:ext uri="{FF2B5EF4-FFF2-40B4-BE49-F238E27FC236}">
                <a16:creationId xmlns:a16="http://schemas.microsoft.com/office/drawing/2014/main" id="{8E317013-85F2-4198-A2D0-4718E1038090}"/>
              </a:ext>
            </a:extLst>
          </p:cNvPr>
          <p:cNvSpPr/>
          <p:nvPr/>
        </p:nvSpPr>
        <p:spPr>
          <a:xfrm>
            <a:off x="6111239" y="429418"/>
            <a:ext cx="5867400" cy="4256882"/>
          </a:xfrm>
          <a:custGeom>
            <a:avLst/>
            <a:gdLst>
              <a:gd name="connsiteX0" fmla="*/ 4064635 w 5867400"/>
              <a:gd name="connsiteY0" fmla="*/ 1894681 h 4256882"/>
              <a:gd name="connsiteX1" fmla="*/ 4431347 w 5867400"/>
              <a:gd name="connsiteY1" fmla="*/ 1894681 h 4256882"/>
              <a:gd name="connsiteX2" fmla="*/ 4553585 w 5867400"/>
              <a:gd name="connsiteY2" fmla="*/ 2016919 h 4256882"/>
              <a:gd name="connsiteX3" fmla="*/ 4553585 w 5867400"/>
              <a:gd name="connsiteY3" fmla="*/ 2139156 h 4256882"/>
              <a:gd name="connsiteX4" fmla="*/ 4431347 w 5867400"/>
              <a:gd name="connsiteY4" fmla="*/ 2261394 h 4256882"/>
              <a:gd name="connsiteX5" fmla="*/ 4064635 w 5867400"/>
              <a:gd name="connsiteY5" fmla="*/ 2261394 h 4256882"/>
              <a:gd name="connsiteX6" fmla="*/ 3942397 w 5867400"/>
              <a:gd name="connsiteY6" fmla="*/ 2139156 h 4256882"/>
              <a:gd name="connsiteX7" fmla="*/ 3942397 w 5867400"/>
              <a:gd name="connsiteY7" fmla="*/ 2016919 h 4256882"/>
              <a:gd name="connsiteX8" fmla="*/ 4064635 w 5867400"/>
              <a:gd name="connsiteY8" fmla="*/ 1894681 h 4256882"/>
              <a:gd name="connsiteX9" fmla="*/ 1253172 w 5867400"/>
              <a:gd name="connsiteY9" fmla="*/ 1894681 h 4256882"/>
              <a:gd name="connsiteX10" fmla="*/ 1619885 w 5867400"/>
              <a:gd name="connsiteY10" fmla="*/ 1894681 h 4256882"/>
              <a:gd name="connsiteX11" fmla="*/ 1742122 w 5867400"/>
              <a:gd name="connsiteY11" fmla="*/ 2016919 h 4256882"/>
              <a:gd name="connsiteX12" fmla="*/ 1742122 w 5867400"/>
              <a:gd name="connsiteY12" fmla="*/ 2139156 h 4256882"/>
              <a:gd name="connsiteX13" fmla="*/ 1619885 w 5867400"/>
              <a:gd name="connsiteY13" fmla="*/ 2261394 h 4256882"/>
              <a:gd name="connsiteX14" fmla="*/ 1253172 w 5867400"/>
              <a:gd name="connsiteY14" fmla="*/ 2261394 h 4256882"/>
              <a:gd name="connsiteX15" fmla="*/ 1130935 w 5867400"/>
              <a:gd name="connsiteY15" fmla="*/ 2139156 h 4256882"/>
              <a:gd name="connsiteX16" fmla="*/ 1130935 w 5867400"/>
              <a:gd name="connsiteY16" fmla="*/ 2016919 h 4256882"/>
              <a:gd name="connsiteX17" fmla="*/ 1253172 w 5867400"/>
              <a:gd name="connsiteY17" fmla="*/ 1894681 h 4256882"/>
              <a:gd name="connsiteX18" fmla="*/ 0 w 5867400"/>
              <a:gd name="connsiteY18" fmla="*/ 1589882 h 4256882"/>
              <a:gd name="connsiteX19" fmla="*/ 927990 w 5867400"/>
              <a:gd name="connsiteY19" fmla="*/ 1589882 h 4256882"/>
              <a:gd name="connsiteX20" fmla="*/ 926271 w 5867400"/>
              <a:gd name="connsiteY20" fmla="*/ 1590819 h 4256882"/>
              <a:gd name="connsiteX21" fmla="*/ 764222 w 5867400"/>
              <a:gd name="connsiteY21" fmla="*/ 1894681 h 4256882"/>
              <a:gd name="connsiteX22" fmla="*/ 764222 w 5867400"/>
              <a:gd name="connsiteY22" fmla="*/ 2872581 h 4256882"/>
              <a:gd name="connsiteX23" fmla="*/ 1008697 w 5867400"/>
              <a:gd name="connsiteY23" fmla="*/ 3117056 h 4256882"/>
              <a:gd name="connsiteX24" fmla="*/ 1130935 w 5867400"/>
              <a:gd name="connsiteY24" fmla="*/ 3117056 h 4256882"/>
              <a:gd name="connsiteX25" fmla="*/ 1130935 w 5867400"/>
              <a:gd name="connsiteY25" fmla="*/ 3544888 h 4256882"/>
              <a:gd name="connsiteX26" fmla="*/ 1375410 w 5867400"/>
              <a:gd name="connsiteY26" fmla="*/ 3789363 h 4256882"/>
              <a:gd name="connsiteX27" fmla="*/ 1497647 w 5867400"/>
              <a:gd name="connsiteY27" fmla="*/ 3789363 h 4256882"/>
              <a:gd name="connsiteX28" fmla="*/ 1742122 w 5867400"/>
              <a:gd name="connsiteY28" fmla="*/ 3544888 h 4256882"/>
              <a:gd name="connsiteX29" fmla="*/ 1742122 w 5867400"/>
              <a:gd name="connsiteY29" fmla="*/ 3117056 h 4256882"/>
              <a:gd name="connsiteX30" fmla="*/ 3942397 w 5867400"/>
              <a:gd name="connsiteY30" fmla="*/ 3117056 h 4256882"/>
              <a:gd name="connsiteX31" fmla="*/ 3942397 w 5867400"/>
              <a:gd name="connsiteY31" fmla="*/ 3544888 h 4256882"/>
              <a:gd name="connsiteX32" fmla="*/ 4186872 w 5867400"/>
              <a:gd name="connsiteY32" fmla="*/ 3789363 h 4256882"/>
              <a:gd name="connsiteX33" fmla="*/ 4309110 w 5867400"/>
              <a:gd name="connsiteY33" fmla="*/ 3789363 h 4256882"/>
              <a:gd name="connsiteX34" fmla="*/ 4553585 w 5867400"/>
              <a:gd name="connsiteY34" fmla="*/ 3544888 h 4256882"/>
              <a:gd name="connsiteX35" fmla="*/ 4553585 w 5867400"/>
              <a:gd name="connsiteY35" fmla="*/ 3117056 h 4256882"/>
              <a:gd name="connsiteX36" fmla="*/ 4675822 w 5867400"/>
              <a:gd name="connsiteY36" fmla="*/ 3117056 h 4256882"/>
              <a:gd name="connsiteX37" fmla="*/ 4920297 w 5867400"/>
              <a:gd name="connsiteY37" fmla="*/ 2872581 h 4256882"/>
              <a:gd name="connsiteX38" fmla="*/ 4920297 w 5867400"/>
              <a:gd name="connsiteY38" fmla="*/ 1894681 h 4256882"/>
              <a:gd name="connsiteX39" fmla="*/ 4758249 w 5867400"/>
              <a:gd name="connsiteY39" fmla="*/ 1590819 h 4256882"/>
              <a:gd name="connsiteX40" fmla="*/ 4756530 w 5867400"/>
              <a:gd name="connsiteY40" fmla="*/ 1589882 h 4256882"/>
              <a:gd name="connsiteX41" fmla="*/ 5867400 w 5867400"/>
              <a:gd name="connsiteY41" fmla="*/ 1589882 h 4256882"/>
              <a:gd name="connsiteX42" fmla="*/ 5867400 w 5867400"/>
              <a:gd name="connsiteY42" fmla="*/ 4256882 h 4256882"/>
              <a:gd name="connsiteX43" fmla="*/ 0 w 5867400"/>
              <a:gd name="connsiteY43" fmla="*/ 4256882 h 4256882"/>
              <a:gd name="connsiteX44" fmla="*/ 1858248 w 5867400"/>
              <a:gd name="connsiteY44" fmla="*/ 611188 h 4256882"/>
              <a:gd name="connsiteX45" fmla="*/ 1748234 w 5867400"/>
              <a:gd name="connsiteY45" fmla="*/ 684530 h 4256882"/>
              <a:gd name="connsiteX46" fmla="*/ 1393745 w 5867400"/>
              <a:gd name="connsiteY46" fmla="*/ 1527969 h 4256882"/>
              <a:gd name="connsiteX47" fmla="*/ 4290774 w 5867400"/>
              <a:gd name="connsiteY47" fmla="*/ 1527969 h 4256882"/>
              <a:gd name="connsiteX48" fmla="*/ 3924061 w 5867400"/>
              <a:gd name="connsiteY48" fmla="*/ 684530 h 4256882"/>
              <a:gd name="connsiteX49" fmla="*/ 3814048 w 5867400"/>
              <a:gd name="connsiteY49" fmla="*/ 611188 h 4256882"/>
              <a:gd name="connsiteX50" fmla="*/ 2597785 w 5867400"/>
              <a:gd name="connsiteY50" fmla="*/ 0 h 4256882"/>
              <a:gd name="connsiteX51" fmla="*/ 3086735 w 5867400"/>
              <a:gd name="connsiteY51" fmla="*/ 0 h 4256882"/>
              <a:gd name="connsiteX52" fmla="*/ 3331210 w 5867400"/>
              <a:gd name="connsiteY52" fmla="*/ 244475 h 4256882"/>
              <a:gd name="connsiteX53" fmla="*/ 3331210 w 5867400"/>
              <a:gd name="connsiteY53" fmla="*/ 366713 h 4256882"/>
              <a:gd name="connsiteX54" fmla="*/ 3820160 w 5867400"/>
              <a:gd name="connsiteY54" fmla="*/ 366713 h 4256882"/>
              <a:gd name="connsiteX55" fmla="*/ 4156313 w 5867400"/>
              <a:gd name="connsiteY55" fmla="*/ 592852 h 4256882"/>
              <a:gd name="connsiteX56" fmla="*/ 4553585 w 5867400"/>
              <a:gd name="connsiteY56" fmla="*/ 1527969 h 4256882"/>
              <a:gd name="connsiteX57" fmla="*/ 4695973 w 5867400"/>
              <a:gd name="connsiteY57" fmla="*/ 1556905 h 4256882"/>
              <a:gd name="connsiteX58" fmla="*/ 4756530 w 5867400"/>
              <a:gd name="connsiteY58" fmla="*/ 1589882 h 4256882"/>
              <a:gd name="connsiteX59" fmla="*/ 927990 w 5867400"/>
              <a:gd name="connsiteY59" fmla="*/ 1589882 h 4256882"/>
              <a:gd name="connsiteX60" fmla="*/ 988548 w 5867400"/>
              <a:gd name="connsiteY60" fmla="*/ 1556905 h 4256882"/>
              <a:gd name="connsiteX61" fmla="*/ 1130935 w 5867400"/>
              <a:gd name="connsiteY61" fmla="*/ 1527969 h 4256882"/>
              <a:gd name="connsiteX62" fmla="*/ 1528206 w 5867400"/>
              <a:gd name="connsiteY62" fmla="*/ 592852 h 4256882"/>
              <a:gd name="connsiteX63" fmla="*/ 1864360 w 5867400"/>
              <a:gd name="connsiteY63" fmla="*/ 366713 h 4256882"/>
              <a:gd name="connsiteX64" fmla="*/ 2353310 w 5867400"/>
              <a:gd name="connsiteY64" fmla="*/ 366713 h 4256882"/>
              <a:gd name="connsiteX65" fmla="*/ 2353310 w 5867400"/>
              <a:gd name="connsiteY65" fmla="*/ 244475 h 4256882"/>
              <a:gd name="connsiteX66" fmla="*/ 2597785 w 5867400"/>
              <a:gd name="connsiteY66" fmla="*/ 0 h 42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867400" h="4256882">
                <a:moveTo>
                  <a:pt x="4064635" y="1894681"/>
                </a:moveTo>
                <a:lnTo>
                  <a:pt x="4431347" y="1894681"/>
                </a:lnTo>
                <a:cubicBezTo>
                  <a:pt x="4498578" y="1894681"/>
                  <a:pt x="4553585" y="1949688"/>
                  <a:pt x="4553585" y="2016919"/>
                </a:cubicBezTo>
                <a:lnTo>
                  <a:pt x="4553585" y="2139156"/>
                </a:lnTo>
                <a:cubicBezTo>
                  <a:pt x="4553585" y="2206387"/>
                  <a:pt x="4498578" y="2261394"/>
                  <a:pt x="4431347" y="2261394"/>
                </a:cubicBezTo>
                <a:lnTo>
                  <a:pt x="4064635" y="2261394"/>
                </a:lnTo>
                <a:cubicBezTo>
                  <a:pt x="3997404" y="2261394"/>
                  <a:pt x="3942397" y="2206387"/>
                  <a:pt x="3942397" y="2139156"/>
                </a:cubicBezTo>
                <a:lnTo>
                  <a:pt x="3942397" y="2016919"/>
                </a:lnTo>
                <a:cubicBezTo>
                  <a:pt x="3942397" y="1949688"/>
                  <a:pt x="3997404" y="1894681"/>
                  <a:pt x="4064635" y="1894681"/>
                </a:cubicBezTo>
                <a:close/>
                <a:moveTo>
                  <a:pt x="1253172" y="1894681"/>
                </a:moveTo>
                <a:lnTo>
                  <a:pt x="1619885" y="1894681"/>
                </a:lnTo>
                <a:cubicBezTo>
                  <a:pt x="1687115" y="1894681"/>
                  <a:pt x="1742122" y="1949688"/>
                  <a:pt x="1742122" y="2016919"/>
                </a:cubicBezTo>
                <a:lnTo>
                  <a:pt x="1742122" y="2139156"/>
                </a:lnTo>
                <a:cubicBezTo>
                  <a:pt x="1742122" y="2206387"/>
                  <a:pt x="1687115" y="2261394"/>
                  <a:pt x="1619885" y="2261394"/>
                </a:cubicBezTo>
                <a:lnTo>
                  <a:pt x="1253172" y="2261394"/>
                </a:lnTo>
                <a:cubicBezTo>
                  <a:pt x="1185941" y="2261394"/>
                  <a:pt x="1130935" y="2206387"/>
                  <a:pt x="1130935" y="2139156"/>
                </a:cubicBezTo>
                <a:lnTo>
                  <a:pt x="1130935" y="2016919"/>
                </a:lnTo>
                <a:cubicBezTo>
                  <a:pt x="1130935" y="1949688"/>
                  <a:pt x="1185941" y="1894681"/>
                  <a:pt x="1253172" y="1894681"/>
                </a:cubicBezTo>
                <a:close/>
                <a:moveTo>
                  <a:pt x="0" y="1589882"/>
                </a:moveTo>
                <a:lnTo>
                  <a:pt x="927990" y="1589882"/>
                </a:lnTo>
                <a:lnTo>
                  <a:pt x="926271" y="1590819"/>
                </a:lnTo>
                <a:cubicBezTo>
                  <a:pt x="828684" y="1656891"/>
                  <a:pt x="764222" y="1768624"/>
                  <a:pt x="764222" y="1894681"/>
                </a:cubicBezTo>
                <a:lnTo>
                  <a:pt x="764222" y="2872581"/>
                </a:lnTo>
                <a:cubicBezTo>
                  <a:pt x="764222" y="3007042"/>
                  <a:pt x="874236" y="3117056"/>
                  <a:pt x="1008697" y="3117056"/>
                </a:cubicBezTo>
                <a:lnTo>
                  <a:pt x="1130935" y="3117056"/>
                </a:lnTo>
                <a:lnTo>
                  <a:pt x="1130935" y="3544888"/>
                </a:lnTo>
                <a:cubicBezTo>
                  <a:pt x="1130935" y="3679349"/>
                  <a:pt x="1240948" y="3789363"/>
                  <a:pt x="1375410" y="3789363"/>
                </a:cubicBezTo>
                <a:lnTo>
                  <a:pt x="1497647" y="3789363"/>
                </a:lnTo>
                <a:cubicBezTo>
                  <a:pt x="1632108" y="3789363"/>
                  <a:pt x="1742122" y="3679349"/>
                  <a:pt x="1742122" y="3544888"/>
                </a:cubicBezTo>
                <a:lnTo>
                  <a:pt x="1742122" y="3117056"/>
                </a:lnTo>
                <a:lnTo>
                  <a:pt x="3942397" y="3117056"/>
                </a:lnTo>
                <a:lnTo>
                  <a:pt x="3942397" y="3544888"/>
                </a:lnTo>
                <a:cubicBezTo>
                  <a:pt x="3942397" y="3679349"/>
                  <a:pt x="4052411" y="3789363"/>
                  <a:pt x="4186872" y="3789363"/>
                </a:cubicBezTo>
                <a:lnTo>
                  <a:pt x="4309110" y="3789363"/>
                </a:lnTo>
                <a:cubicBezTo>
                  <a:pt x="4443571" y="3789363"/>
                  <a:pt x="4553585" y="3679349"/>
                  <a:pt x="4553585" y="3544888"/>
                </a:cubicBezTo>
                <a:lnTo>
                  <a:pt x="4553585" y="3117056"/>
                </a:lnTo>
                <a:lnTo>
                  <a:pt x="4675822" y="3117056"/>
                </a:lnTo>
                <a:cubicBezTo>
                  <a:pt x="4810283" y="3117056"/>
                  <a:pt x="4920297" y="3007042"/>
                  <a:pt x="4920297" y="2872581"/>
                </a:cubicBezTo>
                <a:lnTo>
                  <a:pt x="4920297" y="1894681"/>
                </a:lnTo>
                <a:cubicBezTo>
                  <a:pt x="4920297" y="1768624"/>
                  <a:pt x="4855836" y="1656891"/>
                  <a:pt x="4758249" y="1590819"/>
                </a:cubicBezTo>
                <a:lnTo>
                  <a:pt x="4756530" y="1589882"/>
                </a:lnTo>
                <a:lnTo>
                  <a:pt x="5867400" y="1589882"/>
                </a:lnTo>
                <a:lnTo>
                  <a:pt x="5867400" y="4256882"/>
                </a:lnTo>
                <a:lnTo>
                  <a:pt x="0" y="4256882"/>
                </a:lnTo>
                <a:close/>
                <a:moveTo>
                  <a:pt x="1858248" y="611188"/>
                </a:moveTo>
                <a:cubicBezTo>
                  <a:pt x="1809353" y="611188"/>
                  <a:pt x="1766570" y="641747"/>
                  <a:pt x="1748234" y="684530"/>
                </a:cubicBezTo>
                <a:lnTo>
                  <a:pt x="1393745" y="1527969"/>
                </a:lnTo>
                <a:lnTo>
                  <a:pt x="4290774" y="1527969"/>
                </a:lnTo>
                <a:lnTo>
                  <a:pt x="3924061" y="684530"/>
                </a:lnTo>
                <a:cubicBezTo>
                  <a:pt x="3905726" y="641747"/>
                  <a:pt x="3862943" y="611188"/>
                  <a:pt x="3814048" y="611188"/>
                </a:cubicBezTo>
                <a:close/>
                <a:moveTo>
                  <a:pt x="2597785" y="0"/>
                </a:moveTo>
                <a:lnTo>
                  <a:pt x="3086735" y="0"/>
                </a:lnTo>
                <a:cubicBezTo>
                  <a:pt x="3221196" y="0"/>
                  <a:pt x="3331210" y="110014"/>
                  <a:pt x="3331210" y="244475"/>
                </a:cubicBezTo>
                <a:lnTo>
                  <a:pt x="3331210" y="366713"/>
                </a:lnTo>
                <a:lnTo>
                  <a:pt x="3820160" y="366713"/>
                </a:lnTo>
                <a:cubicBezTo>
                  <a:pt x="3966845" y="366713"/>
                  <a:pt x="4101306" y="452279"/>
                  <a:pt x="4156313" y="592852"/>
                </a:cubicBezTo>
                <a:lnTo>
                  <a:pt x="4553585" y="1527969"/>
                </a:lnTo>
                <a:cubicBezTo>
                  <a:pt x="4604008" y="1527969"/>
                  <a:pt x="4652139" y="1538283"/>
                  <a:pt x="4695973" y="1556905"/>
                </a:cubicBezTo>
                <a:lnTo>
                  <a:pt x="4756530" y="1589882"/>
                </a:lnTo>
                <a:lnTo>
                  <a:pt x="927990" y="1589882"/>
                </a:lnTo>
                <a:lnTo>
                  <a:pt x="988548" y="1556905"/>
                </a:lnTo>
                <a:cubicBezTo>
                  <a:pt x="1032381" y="1538283"/>
                  <a:pt x="1080512" y="1527969"/>
                  <a:pt x="1130935" y="1527969"/>
                </a:cubicBezTo>
                <a:lnTo>
                  <a:pt x="1528206" y="592852"/>
                </a:lnTo>
                <a:cubicBezTo>
                  <a:pt x="1583213" y="452279"/>
                  <a:pt x="1717675" y="366713"/>
                  <a:pt x="1864360" y="366713"/>
                </a:cubicBezTo>
                <a:lnTo>
                  <a:pt x="2353310" y="366713"/>
                </a:lnTo>
                <a:lnTo>
                  <a:pt x="2353310" y="244475"/>
                </a:lnTo>
                <a:cubicBezTo>
                  <a:pt x="2353310" y="110014"/>
                  <a:pt x="2463323" y="0"/>
                  <a:pt x="2597785" y="0"/>
                </a:cubicBezTo>
                <a:close/>
              </a:path>
            </a:pathLst>
          </a:custGeom>
          <a:solidFill>
            <a:srgbClr val="000000"/>
          </a:solidFill>
          <a:ln w="611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A09F8-A624-4E2E-BA9D-6B74FE23987F}"/>
              </a:ext>
            </a:extLst>
          </p:cNvPr>
          <p:cNvSpPr txBox="1"/>
          <p:nvPr/>
        </p:nvSpPr>
        <p:spPr>
          <a:xfrm>
            <a:off x="7962900" y="12667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E570A-A8D4-4FC3-A4DD-68F11C1EC036}"/>
              </a:ext>
            </a:extLst>
          </p:cNvPr>
          <p:cNvSpPr txBox="1"/>
          <p:nvPr/>
        </p:nvSpPr>
        <p:spPr>
          <a:xfrm>
            <a:off x="7932419" y="2780406"/>
            <a:ext cx="242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76BC7-922D-4C1E-BCE1-073D7048586E}"/>
              </a:ext>
            </a:extLst>
          </p:cNvPr>
          <p:cNvSpPr txBox="1"/>
          <p:nvPr/>
        </p:nvSpPr>
        <p:spPr>
          <a:xfrm>
            <a:off x="2742247" y="4888468"/>
            <a:ext cx="1249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DD9C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can Data Science address the pitfall in demand of Medallion Taxi in NYC?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FF3C4-6A7E-42CF-A428-109865D59B17}"/>
              </a:ext>
            </a:extLst>
          </p:cNvPr>
          <p:cNvSpPr txBox="1"/>
          <p:nvPr/>
        </p:nvSpPr>
        <p:spPr>
          <a:xfrm>
            <a:off x="8610600" y="47868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BB5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TAXI</a:t>
            </a:r>
          </a:p>
        </p:txBody>
      </p:sp>
    </p:spTree>
    <p:extLst>
      <p:ext uri="{BB962C8B-B14F-4D97-AF65-F5344CB8AC3E}">
        <p14:creationId xmlns:p14="http://schemas.microsoft.com/office/powerpoint/2010/main" val="173957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373346"/>
            <a:ext cx="18288000" cy="1913654"/>
          </a:xfrm>
          <a:prstGeom prst="rect">
            <a:avLst/>
          </a:prstGeom>
          <a:solidFill>
            <a:srgbClr val="F8F4EB"/>
          </a:solidFill>
        </p:spPr>
      </p:sp>
      <p:grpSp>
        <p:nvGrpSpPr>
          <p:cNvPr id="3" name="Group 3"/>
          <p:cNvGrpSpPr/>
          <p:nvPr/>
        </p:nvGrpSpPr>
        <p:grpSpPr>
          <a:xfrm>
            <a:off x="15361816" y="8799397"/>
            <a:ext cx="1897484" cy="1061551"/>
            <a:chOff x="0" y="0"/>
            <a:chExt cx="726425" cy="406400"/>
          </a:xfrm>
        </p:grpSpPr>
        <p:sp>
          <p:nvSpPr>
            <p:cNvPr id="4" name="Freeform 4"/>
            <p:cNvSpPr/>
            <p:nvPr/>
          </p:nvSpPr>
          <p:spPr>
            <a:xfrm>
              <a:off x="17780" y="22860"/>
              <a:ext cx="701026" cy="360680"/>
            </a:xfrm>
            <a:custGeom>
              <a:avLst/>
              <a:gdLst/>
              <a:ahLst/>
              <a:cxnLst/>
              <a:rect l="l" t="t" r="r" b="b"/>
              <a:pathLst>
                <a:path w="701026" h="360680">
                  <a:moveTo>
                    <a:pt x="701026" y="180340"/>
                  </a:moveTo>
                  <a:cubicBezTo>
                    <a:pt x="701026" y="81280"/>
                    <a:pt x="621016" y="0"/>
                    <a:pt x="52068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20685" y="360680"/>
                  </a:lnTo>
                  <a:cubicBezTo>
                    <a:pt x="619745" y="360680"/>
                    <a:pt x="701025" y="279400"/>
                    <a:pt x="701025" y="180340"/>
                  </a:cubicBezTo>
                  <a:close/>
                </a:path>
              </a:pathLst>
            </a:custGeom>
            <a:solidFill>
              <a:srgbClr val="454699">
                <a:alpha val="7843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58183" y="8942273"/>
            <a:ext cx="775800" cy="77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73625" y="9057715"/>
            <a:ext cx="544916" cy="54491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0" y="3884421"/>
            <a:ext cx="18288000" cy="44889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sp>
      <p:grpSp>
        <p:nvGrpSpPr>
          <p:cNvPr id="8" name="Group 8"/>
          <p:cNvGrpSpPr/>
          <p:nvPr/>
        </p:nvGrpSpPr>
        <p:grpSpPr>
          <a:xfrm>
            <a:off x="495300" y="934475"/>
            <a:ext cx="9285249" cy="1838571"/>
            <a:chOff x="0" y="-47625"/>
            <a:chExt cx="12380332" cy="2451429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2380332" cy="165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454699"/>
                  </a:solidFill>
                  <a:latin typeface="League Spartan Bold"/>
                </a:rPr>
                <a:t>In Scrutiny: Demand</a:t>
              </a:r>
              <a:endParaRPr lang="en-US" sz="8000" u="none" dirty="0">
                <a:solidFill>
                  <a:srgbClr val="454699"/>
                </a:solidFill>
                <a:latin typeface="League Sparta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18173"/>
              <a:ext cx="12380332" cy="585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2"/>
                </a:lnSpc>
                <a:spcBef>
                  <a:spcPct val="0"/>
                </a:spcBef>
              </a:pPr>
              <a:r>
                <a:rPr lang="en-US" sz="2600" u="none" dirty="0">
                  <a:latin typeface="Roboto"/>
                </a:rPr>
                <a:t>Yello</a:t>
              </a:r>
              <a:r>
                <a:rPr lang="en-US" sz="2600" dirty="0">
                  <a:latin typeface="Roboto"/>
                </a:rPr>
                <a:t>w Cabs </a:t>
              </a:r>
              <a:r>
                <a:rPr lang="en-US" sz="2600" u="none" dirty="0">
                  <a:latin typeface="Roboto"/>
                </a:rPr>
                <a:t>Demand Analysis and Prediction</a:t>
              </a:r>
            </a:p>
          </p:txBody>
        </p:sp>
      </p:grpSp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E1775C3F-035B-4268-8B20-A6D35A99B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447" y="4944615"/>
            <a:ext cx="2185205" cy="21852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ACE225-6F66-4253-9E65-79145489B85E}"/>
              </a:ext>
            </a:extLst>
          </p:cNvPr>
          <p:cNvSpPr txBox="1"/>
          <p:nvPr/>
        </p:nvSpPr>
        <p:spPr>
          <a:xfrm>
            <a:off x="495300" y="7244507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BB56"/>
                </a:solidFill>
              </a:rPr>
              <a:t>Data Extraction</a:t>
            </a:r>
          </a:p>
        </p:txBody>
      </p:sp>
      <p:pic>
        <p:nvPicPr>
          <p:cNvPr id="27" name="Graphic 26" descr="Research">
            <a:extLst>
              <a:ext uri="{FF2B5EF4-FFF2-40B4-BE49-F238E27FC236}">
                <a16:creationId xmlns:a16="http://schemas.microsoft.com/office/drawing/2014/main" id="{5C6EC238-DFFC-4CE2-9B6E-DBF93E312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5798" y="5093901"/>
            <a:ext cx="1905000" cy="1905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BDEF1C-8CD5-4439-84CC-E9209908B9D4}"/>
              </a:ext>
            </a:extLst>
          </p:cNvPr>
          <p:cNvSpPr txBox="1"/>
          <p:nvPr/>
        </p:nvSpPr>
        <p:spPr>
          <a:xfrm>
            <a:off x="5507424" y="7213787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BB56"/>
                </a:solidFill>
              </a:rPr>
              <a:t>Data Analysis</a:t>
            </a:r>
          </a:p>
        </p:txBody>
      </p:sp>
      <p:pic>
        <p:nvPicPr>
          <p:cNvPr id="4103" name="Graphic 4102" descr="Bar chart">
            <a:extLst>
              <a:ext uri="{FF2B5EF4-FFF2-40B4-BE49-F238E27FC236}">
                <a16:creationId xmlns:a16="http://schemas.microsoft.com/office/drawing/2014/main" id="{96297962-7D5E-4464-94D7-C0FE757F9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8548" y="5028581"/>
            <a:ext cx="2185205" cy="2185205"/>
          </a:xfrm>
          <a:prstGeom prst="rect">
            <a:avLst/>
          </a:prstGeom>
        </p:spPr>
      </p:pic>
      <p:sp>
        <p:nvSpPr>
          <p:cNvPr id="4104" name="TextBox 4103">
            <a:extLst>
              <a:ext uri="{FF2B5EF4-FFF2-40B4-BE49-F238E27FC236}">
                <a16:creationId xmlns:a16="http://schemas.microsoft.com/office/drawing/2014/main" id="{B3C6D0CC-4408-4318-B416-62339373CD03}"/>
              </a:ext>
            </a:extLst>
          </p:cNvPr>
          <p:cNvSpPr txBox="1"/>
          <p:nvPr/>
        </p:nvSpPr>
        <p:spPr>
          <a:xfrm>
            <a:off x="10591800" y="7128357"/>
            <a:ext cx="2719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BB56"/>
                </a:solidFill>
              </a:rPr>
              <a:t>Feature Engineering</a:t>
            </a:r>
          </a:p>
        </p:txBody>
      </p:sp>
      <p:pic>
        <p:nvPicPr>
          <p:cNvPr id="4106" name="Graphic 4105" descr="Gears">
            <a:extLst>
              <a:ext uri="{FF2B5EF4-FFF2-40B4-BE49-F238E27FC236}">
                <a16:creationId xmlns:a16="http://schemas.microsoft.com/office/drawing/2014/main" id="{5E10B66F-A700-4BC1-8CD1-01EC9B6C2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75887" y="5093901"/>
            <a:ext cx="1905000" cy="1905000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8F074E8B-229F-4CDC-93A4-412B5C58F7C4}"/>
              </a:ext>
            </a:extLst>
          </p:cNvPr>
          <p:cNvSpPr txBox="1"/>
          <p:nvPr/>
        </p:nvSpPr>
        <p:spPr>
          <a:xfrm>
            <a:off x="14654575" y="7125658"/>
            <a:ext cx="271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BB56"/>
                </a:solidFill>
              </a:rPr>
              <a:t>Modelling</a:t>
            </a:r>
          </a:p>
        </p:txBody>
      </p:sp>
      <p:sp>
        <p:nvSpPr>
          <p:cNvPr id="4108" name="TextBox 10">
            <a:extLst>
              <a:ext uri="{FF2B5EF4-FFF2-40B4-BE49-F238E27FC236}">
                <a16:creationId xmlns:a16="http://schemas.microsoft.com/office/drawing/2014/main" id="{C26AB199-221C-4CEC-88F8-8BADF05287FF}"/>
              </a:ext>
            </a:extLst>
          </p:cNvPr>
          <p:cNvSpPr txBox="1"/>
          <p:nvPr/>
        </p:nvSpPr>
        <p:spPr>
          <a:xfrm>
            <a:off x="381001" y="4076700"/>
            <a:ext cx="2635652" cy="44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FFBB56"/>
                </a:solidFill>
                <a:latin typeface="Roboto"/>
              </a:rPr>
              <a:t>In pipeline</a:t>
            </a:r>
          </a:p>
        </p:txBody>
      </p:sp>
      <p:pic>
        <p:nvPicPr>
          <p:cNvPr id="4110" name="Picture 4109" descr="A car parked in a parking lot&#10;&#10;Description automatically generated">
            <a:extLst>
              <a:ext uri="{FF2B5EF4-FFF2-40B4-BE49-F238E27FC236}">
                <a16:creationId xmlns:a16="http://schemas.microsoft.com/office/drawing/2014/main" id="{A1E74172-B75F-4402-9EB0-468D475C0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6368783-6652-48D6-A1CB-54022B59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FEFB9EC-6828-4746-8FC7-E500819F112A}"/>
              </a:ext>
            </a:extLst>
          </p:cNvPr>
          <p:cNvSpPr/>
          <p:nvPr/>
        </p:nvSpPr>
        <p:spPr>
          <a:xfrm>
            <a:off x="3374842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 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A57FA936-FD3A-43D6-A3A0-D904B3C59CF5}"/>
              </a:ext>
            </a:extLst>
          </p:cNvPr>
          <p:cNvSpPr/>
          <p:nvPr/>
        </p:nvSpPr>
        <p:spPr>
          <a:xfrm>
            <a:off x="6883077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D696C320-61BE-43CC-8A67-F0162B5509AE}"/>
              </a:ext>
            </a:extLst>
          </p:cNvPr>
          <p:cNvSpPr/>
          <p:nvPr/>
        </p:nvSpPr>
        <p:spPr>
          <a:xfrm>
            <a:off x="10388277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22CD200-AC7D-43FB-9C8F-4F3C40D0FB5E}"/>
              </a:ext>
            </a:extLst>
          </p:cNvPr>
          <p:cNvSpPr/>
          <p:nvPr/>
        </p:nvSpPr>
        <p:spPr>
          <a:xfrm>
            <a:off x="81603" y="419100"/>
            <a:ext cx="3552414" cy="1169031"/>
          </a:xfrm>
          <a:prstGeom prst="chevron">
            <a:avLst>
              <a:gd name="adj" fmla="val 4733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Muli" panose="02000503040000020004" pitchFamily="2" charset="0"/>
              </a:rPr>
              <a:t>Data Extraction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49BE6C-DB2F-477E-A3A8-EC4D4C5A08FC}"/>
              </a:ext>
            </a:extLst>
          </p:cNvPr>
          <p:cNvGrpSpPr/>
          <p:nvPr/>
        </p:nvGrpSpPr>
        <p:grpSpPr>
          <a:xfrm>
            <a:off x="81603" y="6667500"/>
            <a:ext cx="4258614" cy="3369138"/>
            <a:chOff x="750284" y="5999130"/>
            <a:chExt cx="4258614" cy="3369138"/>
          </a:xfrm>
        </p:grpSpPr>
        <p:pic>
          <p:nvPicPr>
            <p:cNvPr id="5122" name="Picture 2" descr="Announcing our revamped BigQuery destination: upsert loading ...">
              <a:extLst>
                <a:ext uri="{FF2B5EF4-FFF2-40B4-BE49-F238E27FC236}">
                  <a16:creationId xmlns:a16="http://schemas.microsoft.com/office/drawing/2014/main" id="{ED6B9A9D-EB43-4BC9-ABA3-9E0C8A8B8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84" y="5999130"/>
              <a:ext cx="4258614" cy="283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F8CDCE-351C-4138-B52C-212889470E1D}"/>
                </a:ext>
              </a:extLst>
            </p:cNvPr>
            <p:cNvSpPr txBox="1"/>
            <p:nvPr/>
          </p:nvSpPr>
          <p:spPr>
            <a:xfrm>
              <a:off x="1548595" y="8414161"/>
              <a:ext cx="2857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54699"/>
                  </a:solidFill>
                </a:rPr>
                <a:t>Warehouse for Extraction</a:t>
              </a:r>
            </a:p>
          </p:txBody>
        </p:sp>
      </p:grpSp>
      <p:pic>
        <p:nvPicPr>
          <p:cNvPr id="5124" name="Picture 4" descr="Python PNG | PNG All">
            <a:extLst>
              <a:ext uri="{FF2B5EF4-FFF2-40B4-BE49-F238E27FC236}">
                <a16:creationId xmlns:a16="http://schemas.microsoft.com/office/drawing/2014/main" id="{ECD4429B-9AF6-4212-9B12-A945287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039155"/>
            <a:ext cx="1200149" cy="11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39618C-CE28-496C-BD58-B21FB84E9194}"/>
              </a:ext>
            </a:extLst>
          </p:cNvPr>
          <p:cNvSpPr txBox="1"/>
          <p:nvPr/>
        </p:nvSpPr>
        <p:spPr>
          <a:xfrm>
            <a:off x="7232119" y="6662737"/>
            <a:ext cx="285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54699"/>
                </a:solidFill>
              </a:rPr>
              <a:t>BigQuery API</a:t>
            </a:r>
          </a:p>
          <a:p>
            <a:pPr algn="ctr"/>
            <a:r>
              <a:rPr lang="en-US" sz="2800" b="1" dirty="0">
                <a:solidFill>
                  <a:srgbClr val="454699"/>
                </a:solidFill>
              </a:rPr>
              <a:t>+</a:t>
            </a:r>
          </a:p>
          <a:p>
            <a:pPr algn="ctr"/>
            <a:r>
              <a:rPr lang="en-US" sz="2800" b="1" dirty="0">
                <a:solidFill>
                  <a:srgbClr val="454699"/>
                </a:solidFill>
              </a:rPr>
              <a:t>SQLAlchemy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AEDCE3-58FA-43C5-9B62-54EAA1E2D2B7}"/>
              </a:ext>
            </a:extLst>
          </p:cNvPr>
          <p:cNvGrpSpPr/>
          <p:nvPr/>
        </p:nvGrpSpPr>
        <p:grpSpPr>
          <a:xfrm>
            <a:off x="782160" y="2921633"/>
            <a:ext cx="2857500" cy="3527043"/>
            <a:chOff x="1319442" y="2570564"/>
            <a:chExt cx="2857500" cy="3527043"/>
          </a:xfrm>
        </p:grpSpPr>
        <p:pic>
          <p:nvPicPr>
            <p:cNvPr id="38" name="Picture 8" descr="File:Nyctlc logo.webp">
              <a:extLst>
                <a:ext uri="{FF2B5EF4-FFF2-40B4-BE49-F238E27FC236}">
                  <a16:creationId xmlns:a16="http://schemas.microsoft.com/office/drawing/2014/main" id="{5E497A0D-F1E1-44A3-8376-F83031515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442" y="2570564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263A14-B922-4E22-ADF5-844DFF8D3328}"/>
                </a:ext>
              </a:extLst>
            </p:cNvPr>
            <p:cNvSpPr txBox="1"/>
            <p:nvPr/>
          </p:nvSpPr>
          <p:spPr>
            <a:xfrm>
              <a:off x="1414488" y="5143500"/>
              <a:ext cx="2635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54699"/>
                  </a:solidFill>
                </a:rPr>
                <a:t>Original Data Source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E8A85D-DFBC-40D4-8F90-904C98510458}"/>
              </a:ext>
            </a:extLst>
          </p:cNvPr>
          <p:cNvCxnSpPr/>
          <p:nvPr/>
        </p:nvCxnSpPr>
        <p:spPr>
          <a:xfrm>
            <a:off x="5410200" y="6448676"/>
            <a:ext cx="6096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EECE35B5-9FAF-46AA-A0A2-E6F06CDEA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42145" y="3632458"/>
            <a:ext cx="2185205" cy="2185205"/>
          </a:xfrm>
          <a:prstGeom prst="rect">
            <a:avLst/>
          </a:prstGeom>
        </p:spPr>
      </p:pic>
      <p:graphicFrame>
        <p:nvGraphicFramePr>
          <p:cNvPr id="58" name="Table 59">
            <a:extLst>
              <a:ext uri="{FF2B5EF4-FFF2-40B4-BE49-F238E27FC236}">
                <a16:creationId xmlns:a16="http://schemas.microsoft.com/office/drawing/2014/main" id="{97F7023B-A275-44BA-B2D8-95BFB499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17689"/>
              </p:ext>
            </p:extLst>
          </p:nvPr>
        </p:nvGraphicFramePr>
        <p:xfrm>
          <a:off x="12339431" y="5965271"/>
          <a:ext cx="5491370" cy="3576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685">
                  <a:extLst>
                    <a:ext uri="{9D8B030D-6E8A-4147-A177-3AD203B41FA5}">
                      <a16:colId xmlns:a16="http://schemas.microsoft.com/office/drawing/2014/main" val="3389082217"/>
                    </a:ext>
                  </a:extLst>
                </a:gridCol>
                <a:gridCol w="2745685">
                  <a:extLst>
                    <a:ext uri="{9D8B030D-6E8A-4147-A177-3AD203B41FA5}">
                      <a16:colId xmlns:a16="http://schemas.microsoft.com/office/drawing/2014/main" val="3618431793"/>
                    </a:ext>
                  </a:extLst>
                </a:gridCol>
              </a:tblGrid>
              <a:tr h="643365">
                <a:tc>
                  <a:txBody>
                    <a:bodyPr/>
                    <a:lstStyle/>
                    <a:p>
                      <a:r>
                        <a:rPr lang="en-US" sz="2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49"/>
                  </a:ext>
                </a:extLst>
              </a:tr>
              <a:tr h="643365">
                <a:tc>
                  <a:txBody>
                    <a:bodyPr/>
                    <a:lstStyle/>
                    <a:p>
                      <a:r>
                        <a:rPr lang="en-US" sz="2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Yellow Taxi Trip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67935"/>
                  </a:ext>
                </a:extLst>
              </a:tr>
              <a:tr h="643365"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485558"/>
                  </a:ext>
                </a:extLst>
              </a:tr>
              <a:tr h="643365">
                <a:tc>
                  <a:txBody>
                    <a:bodyPr/>
                    <a:lstStyle/>
                    <a:p>
                      <a:r>
                        <a:rPr lang="en-US" sz="2400" dirty="0"/>
                        <a:t>No. of Datapoints(rows)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61090"/>
                  </a:ext>
                </a:extLst>
              </a:tr>
              <a:tr h="643365">
                <a:tc>
                  <a:txBody>
                    <a:bodyPr/>
                    <a:lstStyle/>
                    <a:p>
                      <a:r>
                        <a:rPr lang="en-US" sz="2400" dirty="0"/>
                        <a:t>No. of Features(columns)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532724"/>
                  </a:ext>
                </a:extLst>
              </a:tr>
            </a:tbl>
          </a:graphicData>
        </a:graphic>
      </p:graphicFrame>
      <p:pic>
        <p:nvPicPr>
          <p:cNvPr id="60" name="Picture 59" descr="A car parked in a parking lot&#10;&#10;Description automatically generated">
            <a:extLst>
              <a:ext uri="{FF2B5EF4-FFF2-40B4-BE49-F238E27FC236}">
                <a16:creationId xmlns:a16="http://schemas.microsoft.com/office/drawing/2014/main" id="{CAD7F783-C5C2-4E1E-A7E3-0A11D80FA5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8C371943-C26C-4D1D-B9D5-8A21C9914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5400" y="1626000"/>
            <a:ext cx="774300" cy="7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6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6368783-6652-48D6-A1CB-54022B59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FEFB9EC-6828-4746-8FC7-E500819F112A}"/>
              </a:ext>
            </a:extLst>
          </p:cNvPr>
          <p:cNvSpPr/>
          <p:nvPr/>
        </p:nvSpPr>
        <p:spPr>
          <a:xfrm>
            <a:off x="3374842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Analysis 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A57FA936-FD3A-43D6-A3A0-D904B3C59CF5}"/>
              </a:ext>
            </a:extLst>
          </p:cNvPr>
          <p:cNvSpPr/>
          <p:nvPr/>
        </p:nvSpPr>
        <p:spPr>
          <a:xfrm>
            <a:off x="6883077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D696C320-61BE-43CC-8A67-F0162B5509AE}"/>
              </a:ext>
            </a:extLst>
          </p:cNvPr>
          <p:cNvSpPr/>
          <p:nvPr/>
        </p:nvSpPr>
        <p:spPr>
          <a:xfrm>
            <a:off x="10388277" y="581743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22CD200-AC7D-43FB-9C8F-4F3C40D0FB5E}"/>
              </a:ext>
            </a:extLst>
          </p:cNvPr>
          <p:cNvSpPr/>
          <p:nvPr/>
        </p:nvSpPr>
        <p:spPr>
          <a:xfrm>
            <a:off x="81603" y="419100"/>
            <a:ext cx="3552414" cy="1169031"/>
          </a:xfrm>
          <a:prstGeom prst="chevron">
            <a:avLst>
              <a:gd name="adj" fmla="val 4733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EBFA1-C0D3-4A37-A1B1-5077C7E2D23C}"/>
              </a:ext>
            </a:extLst>
          </p:cNvPr>
          <p:cNvSpPr txBox="1"/>
          <p:nvPr/>
        </p:nvSpPr>
        <p:spPr>
          <a:xfrm>
            <a:off x="7467600" y="2520174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54699"/>
                </a:solidFill>
              </a:rPr>
              <a:t>Data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250BC-F8B2-4496-8851-B94E4C21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05176"/>
            <a:ext cx="8686800" cy="67580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C1B7E0-8B48-434E-96EE-712D0BA79B9A}"/>
              </a:ext>
            </a:extLst>
          </p:cNvPr>
          <p:cNvGrpSpPr/>
          <p:nvPr/>
        </p:nvGrpSpPr>
        <p:grpSpPr>
          <a:xfrm>
            <a:off x="9186861" y="3553480"/>
            <a:ext cx="9055685" cy="5192860"/>
            <a:chOff x="9186861" y="3553480"/>
            <a:chExt cx="9055685" cy="51928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E1C116-341A-4AEE-B183-AD87D8D7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6861" y="4000016"/>
              <a:ext cx="9055685" cy="47463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2F0D80-687C-4880-ABBF-7333E5A2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6861" y="3553480"/>
              <a:ext cx="9024939" cy="523220"/>
            </a:xfrm>
            <a:prstGeom prst="rect">
              <a:avLst/>
            </a:prstGeom>
          </p:spPr>
        </p:pic>
      </p:grpSp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17F1049F-912E-42EC-9E1B-241FC70A7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A914D4EF-B921-43A2-B7EF-82BFDB0D2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5400" y="1626000"/>
            <a:ext cx="774300" cy="7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5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DD9C63AB-C4A6-4527-A470-C3941BB204DB}"/>
              </a:ext>
            </a:extLst>
          </p:cNvPr>
          <p:cNvSpPr/>
          <p:nvPr/>
        </p:nvSpPr>
        <p:spPr>
          <a:xfrm>
            <a:off x="2279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Data Extraction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23AF2D-E68E-49E4-828B-BC884021F6DB}"/>
              </a:ext>
            </a:extLst>
          </p:cNvPr>
          <p:cNvSpPr/>
          <p:nvPr/>
        </p:nvSpPr>
        <p:spPr>
          <a:xfrm>
            <a:off x="6874848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Feature Engineering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C8B8432-95CE-4E21-96EC-8E9830FFBD9F}"/>
              </a:ext>
            </a:extLst>
          </p:cNvPr>
          <p:cNvSpPr/>
          <p:nvPr/>
        </p:nvSpPr>
        <p:spPr>
          <a:xfrm>
            <a:off x="10388277" y="585554"/>
            <a:ext cx="3784923" cy="836124"/>
          </a:xfrm>
          <a:prstGeom prst="chevron">
            <a:avLst>
              <a:gd name="adj" fmla="val 47331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uli" panose="02000503040000020004" pitchFamily="2" charset="0"/>
              </a:rPr>
              <a:t>Modelling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08FFB78-CAFE-45F3-B1CE-86277E6ADB83}"/>
              </a:ext>
            </a:extLst>
          </p:cNvPr>
          <p:cNvSpPr/>
          <p:nvPr/>
        </p:nvSpPr>
        <p:spPr>
          <a:xfrm>
            <a:off x="3605452" y="419100"/>
            <a:ext cx="3552414" cy="1169033"/>
          </a:xfrm>
          <a:prstGeom prst="chevron">
            <a:avLst>
              <a:gd name="adj" fmla="val 47331"/>
            </a:avLst>
          </a:prstGeom>
          <a:solidFill>
            <a:srgbClr val="0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uli" panose="02000503040000020004" pitchFamily="2" charset="0"/>
              </a:rPr>
              <a:t>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2103B-41DC-414F-8792-CDD574DF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400300"/>
            <a:ext cx="18288000" cy="788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BE66E-0BAA-4A8C-A8FB-C29EDED4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" y="2971258"/>
            <a:ext cx="6306173" cy="6720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5FA9B-271C-40DE-AE5E-6E138571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3" y="2983318"/>
            <a:ext cx="6512962" cy="6720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65B67B-27D7-4589-ABDF-1F1457BA18A8}"/>
              </a:ext>
            </a:extLst>
          </p:cNvPr>
          <p:cNvSpPr txBox="1"/>
          <p:nvPr/>
        </p:nvSpPr>
        <p:spPr>
          <a:xfrm>
            <a:off x="7157866" y="3771900"/>
            <a:ext cx="4195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Medallion Taxis operates in 5 Boroughs of New York City which are Manhattan, Bronx, Queens, Brooklyn And Staten Island. This is constituted by 255 Taxi Zones</a:t>
            </a:r>
          </a:p>
        </p:txBody>
      </p:sp>
      <p:pic>
        <p:nvPicPr>
          <p:cNvPr id="13" name="Picture 12" descr="A car parked in a parking lot&#10;&#10;Description automatically generated">
            <a:extLst>
              <a:ext uri="{FF2B5EF4-FFF2-40B4-BE49-F238E27FC236}">
                <a16:creationId xmlns:a16="http://schemas.microsoft.com/office/drawing/2014/main" id="{883399DE-CDCC-46D4-961B-09375B3B5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0800" y="581743"/>
            <a:ext cx="4605173" cy="2283713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BA797881-C2AC-44D6-ABE5-B87D3FE2B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139" y="1565748"/>
            <a:ext cx="916199" cy="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7141</TotalTime>
  <Words>797</Words>
  <Application>Microsoft Office PowerPoint</Application>
  <PresentationFormat>Custom</PresentationFormat>
  <Paragraphs>225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Calibri</vt:lpstr>
      <vt:lpstr>Myriad Pro Light</vt:lpstr>
      <vt:lpstr>League Spartan Bold</vt:lpstr>
      <vt:lpstr>Aharoni</vt:lpstr>
      <vt:lpstr>Roboto</vt:lpstr>
      <vt:lpstr>HelveticaNeue</vt:lpstr>
      <vt:lpstr>Muli</vt:lpstr>
      <vt:lpstr>Arial Rounded MT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Geometric Education Pitch Deck Presentation</dc:title>
  <dc:creator>Dell-pc</dc:creator>
  <cp:lastModifiedBy>Jishu Basak</cp:lastModifiedBy>
  <cp:revision>101</cp:revision>
  <dcterms:created xsi:type="dcterms:W3CDTF">2006-08-16T00:00:00Z</dcterms:created>
  <dcterms:modified xsi:type="dcterms:W3CDTF">2020-08-14T18:04:49Z</dcterms:modified>
  <dc:identifier>DAEEH0vud3I</dc:identifier>
</cp:coreProperties>
</file>